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85174"/>
  </p:normalViewPr>
  <p:slideViewPr>
    <p:cSldViewPr snapToGrid="0" snapToObjects="1">
      <p:cViewPr>
        <p:scale>
          <a:sx n="88" d="100"/>
          <a:sy n="88" d="100"/>
        </p:scale>
        <p:origin x="-221"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7/13/2024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89496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7/13/2024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3419294" cy="1015663"/>
          </a:xfrm>
          <a:prstGeom prst="rect">
            <a:avLst/>
          </a:prstGeom>
          <a:noFill/>
        </p:spPr>
        <p:txBody>
          <a:bodyPr wrap="square" lIns="91440" tIns="45720" rIns="91440" bIns="45720" rtlCol="0" anchor="t">
            <a:spAutoFit/>
          </a:bodyPr>
          <a:lstStyle/>
          <a:p>
            <a:r>
              <a:rPr lang="en-US" sz="3600" dirty="0" smtClean="0">
                <a:solidFill>
                  <a:schemeClr val="bg2"/>
                </a:solidFill>
                <a:latin typeface="Andalus" panose="02020603050405020304" pitchFamily="18" charset="-78"/>
                <a:ea typeface="SF Pro" pitchFamily="2" charset="0"/>
                <a:cs typeface="Andalus" panose="02020603050405020304" pitchFamily="18" charset="-78"/>
              </a:rPr>
              <a:t>Abdul </a:t>
            </a:r>
            <a:r>
              <a:rPr lang="en-US" sz="3600" dirty="0" err="1" smtClean="0">
                <a:solidFill>
                  <a:schemeClr val="bg2"/>
                </a:solidFill>
                <a:latin typeface="Andalus" panose="02020603050405020304" pitchFamily="18" charset="-78"/>
                <a:ea typeface="SF Pro" pitchFamily="2" charset="0"/>
                <a:cs typeface="Andalus" panose="02020603050405020304" pitchFamily="18" charset="-78"/>
              </a:rPr>
              <a:t>Azeez</a:t>
            </a:r>
            <a:endParaRPr lang="en-US" sz="3600" dirty="0">
              <a:solidFill>
                <a:schemeClr val="bg2"/>
              </a:solidFill>
              <a:latin typeface="Andalus" panose="02020603050405020304" pitchFamily="18" charset="-78"/>
              <a:ea typeface="SF Pro" pitchFamily="2" charset="0"/>
              <a:cs typeface="Andalus" panose="02020603050405020304" pitchFamily="18" charset="-78"/>
            </a:endParaRPr>
          </a:p>
          <a:p>
            <a:r>
              <a:rPr lang="en-US" sz="2400" dirty="0" smtClean="0">
                <a:solidFill>
                  <a:schemeClr val="bg2"/>
                </a:solidFill>
                <a:latin typeface="Andalus" panose="02020603050405020304" pitchFamily="18" charset="-78"/>
                <a:ea typeface="SF Pro" pitchFamily="2" charset="0"/>
                <a:cs typeface="Andalus" panose="02020603050405020304" pitchFamily="18" charset="-78"/>
              </a:rPr>
              <a:t>July 13, 2024</a:t>
            </a:r>
            <a:endParaRPr lang="en-US" sz="2400" dirty="0">
              <a:solidFill>
                <a:schemeClr val="bg2"/>
              </a:solidFill>
              <a:latin typeface="Andalus" panose="02020603050405020304" pitchFamily="18" charset="-78"/>
              <a:ea typeface="SF Pro" pitchFamily="2" charset="0"/>
              <a:cs typeface="Andalus" panose="02020603050405020304" pitchFamily="18" charset="-78"/>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02789"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a:t>
            </a:r>
            <a:r>
              <a:rPr lang="en-US" sz="2200" dirty="0" smtClean="0">
                <a:solidFill>
                  <a:schemeClr val="accent3">
                    <a:lumMod val="25000"/>
                  </a:schemeClr>
                </a:solidFill>
                <a:latin typeface="Abadi" panose="020B0604020104020204" pitchFamily="34" charset="0"/>
              </a:rPr>
              <a:t>processed</a:t>
            </a:r>
          </a:p>
          <a:p>
            <a:pPr lvl="1"/>
            <a:r>
              <a:rPr lang="en-US" sz="1800" dirty="0" smtClean="0">
                <a:solidFill>
                  <a:schemeClr val="accent3">
                    <a:lumMod val="25000"/>
                  </a:schemeClr>
                </a:solidFill>
                <a:latin typeface="Abadi" panose="020B0604020104020204" pitchFamily="34" charset="0"/>
              </a:rPr>
              <a:t>Initially some Exploratory Data Analysis was performed on the dataset</a:t>
            </a:r>
          </a:p>
          <a:p>
            <a:pPr lvl="1"/>
            <a:r>
              <a:rPr lang="en-US" sz="1800" dirty="0" smtClean="0">
                <a:solidFill>
                  <a:schemeClr val="accent3">
                    <a:lumMod val="25000"/>
                  </a:schemeClr>
                </a:solidFill>
                <a:latin typeface="Abadi" panose="020B0604020104020204" pitchFamily="34" charset="0"/>
              </a:rPr>
              <a:t>Then the summaries launches per site, occurrences of each orbit and occurrences of mission outcome per orbit type were calculated.</a:t>
            </a:r>
          </a:p>
          <a:p>
            <a:pPr lvl="1"/>
            <a:r>
              <a:rPr lang="en-US" sz="1800" dirty="0" smtClean="0">
                <a:solidFill>
                  <a:schemeClr val="accent3">
                    <a:lumMod val="25000"/>
                  </a:schemeClr>
                </a:solidFill>
                <a:latin typeface="Abadi" panose="020B0604020104020204" pitchFamily="34" charset="0"/>
              </a:rPr>
              <a:t>Finally, the landing outcome label was created from Outcome column.</a:t>
            </a:r>
            <a:endParaRPr lang="en-US" sz="18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ounded Rectangle 1"/>
          <p:cNvSpPr/>
          <p:nvPr/>
        </p:nvSpPr>
        <p:spPr>
          <a:xfrm>
            <a:off x="1379095" y="3687580"/>
            <a:ext cx="2053653" cy="1603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Exploratory Data Analysis</a:t>
            </a:r>
            <a:endParaRPr lang="en-US" dirty="0"/>
          </a:p>
        </p:txBody>
      </p:sp>
      <p:sp>
        <p:nvSpPr>
          <p:cNvPr id="6" name="Rounded Rectangle 5"/>
          <p:cNvSpPr/>
          <p:nvPr/>
        </p:nvSpPr>
        <p:spPr>
          <a:xfrm>
            <a:off x="4844577" y="3687580"/>
            <a:ext cx="2053653" cy="1603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Summarizations</a:t>
            </a:r>
            <a:endParaRPr lang="en-US" dirty="0"/>
          </a:p>
        </p:txBody>
      </p:sp>
      <p:sp>
        <p:nvSpPr>
          <p:cNvPr id="7" name="Rounded Rectangle 6"/>
          <p:cNvSpPr/>
          <p:nvPr/>
        </p:nvSpPr>
        <p:spPr>
          <a:xfrm>
            <a:off x="8453494" y="3687580"/>
            <a:ext cx="2053653" cy="1603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Creation of Landing Outcome Label</a:t>
            </a:r>
            <a:endParaRPr lang="en-US" dirty="0"/>
          </a:p>
        </p:txBody>
      </p:sp>
      <p:sp>
        <p:nvSpPr>
          <p:cNvPr id="3" name="Right Arrow 2"/>
          <p:cNvSpPr/>
          <p:nvPr/>
        </p:nvSpPr>
        <p:spPr>
          <a:xfrm>
            <a:off x="3793888" y="4204740"/>
            <a:ext cx="689548" cy="56962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ight Arrow 8"/>
          <p:cNvSpPr/>
          <p:nvPr/>
        </p:nvSpPr>
        <p:spPr>
          <a:xfrm>
            <a:off x="7331088" y="4204740"/>
            <a:ext cx="689548" cy="56962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a:t>
            </a:r>
            <a:r>
              <a:rPr lang="en-US" sz="2200" dirty="0" smtClean="0">
                <a:solidFill>
                  <a:schemeClr val="accent3">
                    <a:lumMod val="25000"/>
                  </a:schemeClr>
                </a:solidFill>
                <a:latin typeface="Abadi"/>
              </a:rPr>
              <a:t>charts</a:t>
            </a:r>
          </a:p>
          <a:p>
            <a:pPr lvl="1">
              <a:lnSpc>
                <a:spcPct val="100000"/>
              </a:lnSpc>
              <a:spcBef>
                <a:spcPts val="1400"/>
              </a:spcBef>
            </a:pPr>
            <a:r>
              <a:rPr lang="en-US" sz="1800" dirty="0">
                <a:solidFill>
                  <a:schemeClr val="accent3">
                    <a:lumMod val="25000"/>
                  </a:schemeClr>
                </a:solidFill>
                <a:latin typeface="Abadi"/>
              </a:rPr>
              <a:t>Flight </a:t>
            </a:r>
            <a:r>
              <a:rPr lang="en-US" sz="1800" dirty="0" smtClean="0">
                <a:solidFill>
                  <a:schemeClr val="accent3">
                    <a:lumMod val="25000"/>
                  </a:schemeClr>
                </a:solidFill>
                <a:latin typeface="Abadi"/>
              </a:rPr>
              <a:t>Number vs. Payload Mass, Flight Number vs. Launch Site, Payload Mass vs. Launch Site, Orbit Type vs. Success Rate, Flight Number vs. Orbit Type, Payload Mass vs. Orbit </a:t>
            </a:r>
            <a:r>
              <a:rPr lang="en-US" sz="1800" dirty="0">
                <a:solidFill>
                  <a:schemeClr val="accent3">
                    <a:lumMod val="25000"/>
                  </a:schemeClr>
                </a:solidFill>
                <a:latin typeface="Abadi"/>
              </a:rPr>
              <a:t>T</a:t>
            </a:r>
            <a:r>
              <a:rPr lang="en-US" sz="1800" dirty="0" smtClean="0">
                <a:solidFill>
                  <a:schemeClr val="accent3">
                    <a:lumMod val="25000"/>
                  </a:schemeClr>
                </a:solidFill>
                <a:latin typeface="Abadi"/>
              </a:rPr>
              <a:t>ype and Success Rate </a:t>
            </a:r>
            <a:r>
              <a:rPr lang="en-US" sz="1800" dirty="0">
                <a:solidFill>
                  <a:schemeClr val="accent3">
                    <a:lumMod val="25000"/>
                  </a:schemeClr>
                </a:solidFill>
                <a:latin typeface="Abadi"/>
              </a:rPr>
              <a:t>Y</a:t>
            </a:r>
            <a:r>
              <a:rPr lang="en-US" sz="1800" dirty="0" smtClean="0">
                <a:solidFill>
                  <a:schemeClr val="accent3">
                    <a:lumMod val="25000"/>
                  </a:schemeClr>
                </a:solidFill>
                <a:latin typeface="Abadi"/>
              </a:rPr>
              <a:t>early Trend.</a:t>
            </a:r>
          </a:p>
          <a:p>
            <a:pPr lvl="1">
              <a:lnSpc>
                <a:spcPct val="100000"/>
              </a:lnSpc>
              <a:spcBef>
                <a:spcPts val="1400"/>
              </a:spcBef>
            </a:pPr>
            <a:r>
              <a:rPr lang="en-US" sz="1800" dirty="0">
                <a:solidFill>
                  <a:schemeClr val="accent3">
                    <a:lumMod val="25000"/>
                  </a:schemeClr>
                </a:solidFill>
                <a:latin typeface="Abadi"/>
              </a:rPr>
              <a:t>Scatter plots show the relationship between variables. </a:t>
            </a:r>
            <a:r>
              <a:rPr lang="en-US" sz="1800" dirty="0" smtClean="0">
                <a:solidFill>
                  <a:schemeClr val="accent3">
                    <a:lumMod val="25000"/>
                  </a:schemeClr>
                </a:solidFill>
                <a:latin typeface="Abadi"/>
              </a:rPr>
              <a:t>If </a:t>
            </a:r>
            <a:r>
              <a:rPr lang="en-US" sz="1800" dirty="0">
                <a:solidFill>
                  <a:schemeClr val="accent3">
                    <a:lumMod val="25000"/>
                  </a:schemeClr>
                </a:solidFill>
                <a:latin typeface="Abadi"/>
              </a:rPr>
              <a:t>a relationship exists, they could be used in machine learning model</a:t>
            </a:r>
            <a:r>
              <a:rPr lang="en-US" sz="1800" dirty="0" smtClean="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Bar charts show comparisons among discrete categories. The goal is to show the relationship between the specific categories being compared and a </a:t>
            </a:r>
            <a:r>
              <a:rPr lang="en-US" sz="1800" dirty="0" smtClean="0">
                <a:solidFill>
                  <a:schemeClr val="accent3">
                    <a:lumMod val="25000"/>
                  </a:schemeClr>
                </a:solidFill>
                <a:latin typeface="Abadi"/>
              </a:rPr>
              <a:t>measured value.</a:t>
            </a:r>
          </a:p>
          <a:p>
            <a:pPr lvl="1">
              <a:lnSpc>
                <a:spcPct val="100000"/>
              </a:lnSpc>
              <a:spcBef>
                <a:spcPts val="1400"/>
              </a:spcBef>
            </a:pPr>
            <a:r>
              <a:rPr lang="en-US" sz="1800" dirty="0">
                <a:solidFill>
                  <a:schemeClr val="accent3">
                    <a:lumMod val="25000"/>
                  </a:schemeClr>
                </a:solidFill>
                <a:latin typeface="Abadi"/>
              </a:rPr>
              <a:t>Line charts show trends in data over </a:t>
            </a:r>
            <a:r>
              <a:rPr lang="en-US" sz="1800" dirty="0" smtClean="0">
                <a:solidFill>
                  <a:schemeClr val="accent3">
                    <a:lumMod val="25000"/>
                  </a:schemeClr>
                </a:solidFill>
                <a:latin typeface="Abadi"/>
              </a:rPr>
              <a:t>time [time series].</a:t>
            </a: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90487" y="1566732"/>
            <a:ext cx="1115667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a:t>
            </a:r>
            <a:r>
              <a:rPr lang="en-US" sz="2200" dirty="0" smtClean="0">
                <a:solidFill>
                  <a:schemeClr val="accent3">
                    <a:lumMod val="25000"/>
                  </a:schemeClr>
                </a:solidFill>
                <a:latin typeface="Abadi"/>
              </a:rPr>
              <a:t>performed</a:t>
            </a:r>
          </a:p>
          <a:p>
            <a:pPr lvl="1">
              <a:lnSpc>
                <a:spcPct val="100000"/>
              </a:lnSpc>
              <a:spcBef>
                <a:spcPts val="600"/>
              </a:spcBef>
            </a:pPr>
            <a:r>
              <a:rPr lang="en-US" sz="1800" dirty="0" smtClean="0">
                <a:solidFill>
                  <a:schemeClr val="accent3">
                    <a:lumMod val="25000"/>
                  </a:schemeClr>
                </a:solidFill>
                <a:latin typeface="Abadi"/>
              </a:rPr>
              <a:t>Displaying </a:t>
            </a:r>
            <a:r>
              <a:rPr lang="en-US" sz="1800" dirty="0">
                <a:solidFill>
                  <a:schemeClr val="accent3">
                    <a:lumMod val="25000"/>
                  </a:schemeClr>
                </a:solidFill>
                <a:latin typeface="Abadi"/>
              </a:rPr>
              <a:t>name </a:t>
            </a:r>
            <a:r>
              <a:rPr lang="en-US" sz="1800" dirty="0" smtClean="0">
                <a:solidFill>
                  <a:schemeClr val="accent3">
                    <a:lumMod val="25000"/>
                  </a:schemeClr>
                </a:solidFill>
                <a:latin typeface="Abadi"/>
              </a:rPr>
              <a:t>of the </a:t>
            </a:r>
            <a:r>
              <a:rPr lang="en-US" sz="1800" dirty="0">
                <a:solidFill>
                  <a:schemeClr val="accent3">
                    <a:lumMod val="25000"/>
                  </a:schemeClr>
                </a:solidFill>
                <a:latin typeface="Abadi"/>
              </a:rPr>
              <a:t>unique launch files in </a:t>
            </a:r>
            <a:r>
              <a:rPr lang="en-US" sz="1800" dirty="0" smtClean="0">
                <a:solidFill>
                  <a:schemeClr val="accent3">
                    <a:lumMod val="25000"/>
                  </a:schemeClr>
                </a:solidFill>
                <a:latin typeface="Abadi"/>
              </a:rPr>
              <a:t>the </a:t>
            </a:r>
            <a:r>
              <a:rPr lang="en-US" sz="1800" dirty="0">
                <a:solidFill>
                  <a:schemeClr val="accent3">
                    <a:lumMod val="25000"/>
                  </a:schemeClr>
                </a:solidFill>
                <a:latin typeface="Abadi"/>
              </a:rPr>
              <a:t>space </a:t>
            </a:r>
            <a:r>
              <a:rPr lang="en-US" sz="1800" dirty="0" smtClean="0">
                <a:solidFill>
                  <a:schemeClr val="accent3">
                    <a:lumMod val="25000"/>
                  </a:schemeClr>
                </a:solidFill>
                <a:latin typeface="Abadi"/>
              </a:rPr>
              <a:t>mission.</a:t>
            </a:r>
          </a:p>
          <a:p>
            <a:pPr lvl="1">
              <a:lnSpc>
                <a:spcPct val="100000"/>
              </a:lnSpc>
              <a:spcBef>
                <a:spcPts val="600"/>
              </a:spcBef>
            </a:pPr>
            <a:r>
              <a:rPr lang="en-US" sz="1800" dirty="0">
                <a:solidFill>
                  <a:schemeClr val="accent3">
                    <a:lumMod val="25000"/>
                  </a:schemeClr>
                </a:solidFill>
                <a:latin typeface="Abadi"/>
              </a:rPr>
              <a:t>Displaying file records </a:t>
            </a:r>
            <a:r>
              <a:rPr lang="en-US" sz="1800" dirty="0" smtClean="0">
                <a:solidFill>
                  <a:schemeClr val="accent3">
                    <a:lumMod val="25000"/>
                  </a:schemeClr>
                </a:solidFill>
                <a:latin typeface="Abadi"/>
              </a:rPr>
              <a:t>where launch sites </a:t>
            </a:r>
            <a:r>
              <a:rPr lang="en-US" sz="1800" dirty="0">
                <a:solidFill>
                  <a:schemeClr val="accent3">
                    <a:lumMod val="25000"/>
                  </a:schemeClr>
                </a:solidFill>
                <a:latin typeface="Abadi"/>
              </a:rPr>
              <a:t>begin with the </a:t>
            </a:r>
            <a:r>
              <a:rPr lang="en-US" sz="1800" dirty="0" smtClean="0">
                <a:solidFill>
                  <a:schemeClr val="accent3">
                    <a:lumMod val="25000"/>
                  </a:schemeClr>
                </a:solidFill>
                <a:latin typeface="Abadi"/>
              </a:rPr>
              <a:t>string ‘CCA’.</a:t>
            </a:r>
          </a:p>
          <a:p>
            <a:pPr lvl="1">
              <a:lnSpc>
                <a:spcPct val="100000"/>
              </a:lnSpc>
              <a:spcBef>
                <a:spcPts val="600"/>
              </a:spcBef>
            </a:pPr>
            <a:r>
              <a:rPr lang="en-US" sz="1800" dirty="0" smtClean="0">
                <a:solidFill>
                  <a:schemeClr val="accent3">
                    <a:lumMod val="25000"/>
                  </a:schemeClr>
                </a:solidFill>
                <a:latin typeface="Abadi"/>
              </a:rPr>
              <a:t>Displaying </a:t>
            </a:r>
            <a:r>
              <a:rPr lang="en-US" sz="1800" dirty="0">
                <a:solidFill>
                  <a:schemeClr val="accent3">
                    <a:lumMod val="25000"/>
                  </a:schemeClr>
                </a:solidFill>
                <a:latin typeface="Abadi"/>
              </a:rPr>
              <a:t>total payload mass carried by boosters launched by </a:t>
            </a:r>
            <a:r>
              <a:rPr lang="en-US" sz="1800" dirty="0" smtClean="0">
                <a:solidFill>
                  <a:schemeClr val="accent3">
                    <a:lumMod val="25000"/>
                  </a:schemeClr>
                </a:solidFill>
                <a:latin typeface="Abadi"/>
              </a:rPr>
              <a:t>NASA (CRS).</a:t>
            </a:r>
          </a:p>
          <a:p>
            <a:pPr lvl="1">
              <a:lnSpc>
                <a:spcPct val="100000"/>
              </a:lnSpc>
              <a:spcBef>
                <a:spcPts val="600"/>
              </a:spcBef>
            </a:pPr>
            <a:r>
              <a:rPr lang="en-US" sz="1800" dirty="0">
                <a:solidFill>
                  <a:schemeClr val="accent3">
                    <a:lumMod val="25000"/>
                  </a:schemeClr>
                </a:solidFill>
                <a:latin typeface="Abadi"/>
              </a:rPr>
              <a:t>Displaying </a:t>
            </a:r>
            <a:r>
              <a:rPr lang="en-US" sz="1800" dirty="0" smtClean="0">
                <a:solidFill>
                  <a:schemeClr val="accent3">
                    <a:lumMod val="25000"/>
                  </a:schemeClr>
                </a:solidFill>
                <a:latin typeface="Abadi"/>
              </a:rPr>
              <a:t>average payload m</a:t>
            </a:r>
            <a:r>
              <a:rPr lang="en-US" sz="1800" dirty="0" smtClean="0">
                <a:solidFill>
                  <a:schemeClr val="accent3">
                    <a:lumMod val="25000"/>
                  </a:schemeClr>
                </a:solidFill>
                <a:latin typeface="Abadi"/>
              </a:rPr>
              <a:t>ass </a:t>
            </a:r>
            <a:r>
              <a:rPr lang="en-US" sz="1800" dirty="0">
                <a:solidFill>
                  <a:schemeClr val="accent3">
                    <a:lumMod val="25000"/>
                  </a:schemeClr>
                </a:solidFill>
                <a:latin typeface="Abadi"/>
              </a:rPr>
              <a:t>carried by </a:t>
            </a:r>
            <a:r>
              <a:rPr lang="en-US" sz="1800" dirty="0" smtClean="0">
                <a:solidFill>
                  <a:schemeClr val="accent3">
                    <a:lumMod val="25000"/>
                  </a:schemeClr>
                </a:solidFill>
                <a:latin typeface="Abadi"/>
              </a:rPr>
              <a:t>booster version F9 v1.1.</a:t>
            </a:r>
          </a:p>
          <a:p>
            <a:pPr lvl="1">
              <a:lnSpc>
                <a:spcPct val="100000"/>
              </a:lnSpc>
              <a:spcBef>
                <a:spcPts val="600"/>
              </a:spcBef>
            </a:pPr>
            <a:r>
              <a:rPr lang="en-US" sz="1800" dirty="0" smtClean="0">
                <a:solidFill>
                  <a:schemeClr val="accent3">
                    <a:lumMod val="25000"/>
                  </a:schemeClr>
                </a:solidFill>
                <a:latin typeface="Abadi"/>
              </a:rPr>
              <a:t>Listing the </a:t>
            </a:r>
            <a:r>
              <a:rPr lang="en-US" sz="1800" dirty="0">
                <a:solidFill>
                  <a:schemeClr val="accent3">
                    <a:lumMod val="25000"/>
                  </a:schemeClr>
                </a:solidFill>
                <a:latin typeface="Abadi"/>
              </a:rPr>
              <a:t>day when the first successful landing outcome in ground pad was achieved</a:t>
            </a:r>
            <a:r>
              <a:rPr lang="en-US" sz="1800" dirty="0" smtClean="0">
                <a:solidFill>
                  <a:schemeClr val="accent3">
                    <a:lumMod val="25000"/>
                  </a:schemeClr>
                </a:solidFill>
                <a:latin typeface="Abadi"/>
              </a:rPr>
              <a:t>.</a:t>
            </a:r>
          </a:p>
          <a:p>
            <a:pPr lvl="1">
              <a:lnSpc>
                <a:spcPct val="100000"/>
              </a:lnSpc>
              <a:spcBef>
                <a:spcPts val="600"/>
              </a:spcBef>
            </a:pPr>
            <a:r>
              <a:rPr lang="en-US" sz="1800" dirty="0" smtClean="0">
                <a:solidFill>
                  <a:schemeClr val="accent3">
                    <a:lumMod val="25000"/>
                  </a:schemeClr>
                </a:solidFill>
                <a:latin typeface="Abadi"/>
              </a:rPr>
              <a:t>Listing </a:t>
            </a:r>
            <a:r>
              <a:rPr lang="en-US" sz="1800" dirty="0">
                <a:solidFill>
                  <a:schemeClr val="accent3">
                    <a:lumMod val="25000"/>
                  </a:schemeClr>
                </a:solidFill>
                <a:latin typeface="Abadi"/>
              </a:rPr>
              <a:t>names of </a:t>
            </a:r>
            <a:r>
              <a:rPr lang="en-US" sz="1800" dirty="0" smtClean="0">
                <a:solidFill>
                  <a:schemeClr val="accent3">
                    <a:lumMod val="25000"/>
                  </a:schemeClr>
                </a:solidFill>
                <a:latin typeface="Abadi"/>
              </a:rPr>
              <a:t>boosters </a:t>
            </a:r>
            <a:r>
              <a:rPr lang="en-US" sz="1800" dirty="0">
                <a:solidFill>
                  <a:schemeClr val="accent3">
                    <a:lumMod val="25000"/>
                  </a:schemeClr>
                </a:solidFill>
                <a:latin typeface="Abadi"/>
              </a:rPr>
              <a:t>which have success in </a:t>
            </a:r>
            <a:r>
              <a:rPr lang="en-US" sz="1800" dirty="0" smtClean="0">
                <a:solidFill>
                  <a:schemeClr val="accent3">
                    <a:lumMod val="25000"/>
                  </a:schemeClr>
                </a:solidFill>
                <a:latin typeface="Abadi"/>
              </a:rPr>
              <a:t>drone ship &amp; </a:t>
            </a:r>
            <a:r>
              <a:rPr lang="en-US" sz="1800" dirty="0">
                <a:solidFill>
                  <a:schemeClr val="accent3">
                    <a:lumMod val="25000"/>
                  </a:schemeClr>
                </a:solidFill>
                <a:latin typeface="Abadi"/>
              </a:rPr>
              <a:t>have </a:t>
            </a:r>
            <a:r>
              <a:rPr lang="en-US" sz="1800" dirty="0" smtClean="0">
                <a:solidFill>
                  <a:schemeClr val="accent3">
                    <a:lumMod val="25000"/>
                  </a:schemeClr>
                </a:solidFill>
                <a:latin typeface="Abadi"/>
              </a:rPr>
              <a:t>pay</a:t>
            </a:r>
            <a:r>
              <a:rPr lang="en-US" sz="1800" dirty="0" smtClean="0">
                <a:solidFill>
                  <a:schemeClr val="accent3">
                    <a:lumMod val="25000"/>
                  </a:schemeClr>
                </a:solidFill>
                <a:latin typeface="Abadi"/>
              </a:rPr>
              <a:t>load </a:t>
            </a:r>
            <a:r>
              <a:rPr lang="en-US" sz="1800" dirty="0">
                <a:solidFill>
                  <a:schemeClr val="accent3">
                    <a:lumMod val="25000"/>
                  </a:schemeClr>
                </a:solidFill>
                <a:latin typeface="Abadi"/>
              </a:rPr>
              <a:t>mass </a:t>
            </a:r>
            <a:r>
              <a:rPr lang="en-US" sz="1800" dirty="0" smtClean="0">
                <a:solidFill>
                  <a:schemeClr val="accent3">
                    <a:lumMod val="25000"/>
                  </a:schemeClr>
                </a:solidFill>
                <a:latin typeface="Abadi"/>
              </a:rPr>
              <a:t>&gt; 4000 </a:t>
            </a:r>
            <a:r>
              <a:rPr lang="en-US" sz="1800" dirty="0">
                <a:solidFill>
                  <a:schemeClr val="accent3">
                    <a:lumMod val="25000"/>
                  </a:schemeClr>
                </a:solidFill>
                <a:latin typeface="Abadi"/>
              </a:rPr>
              <a:t>but </a:t>
            </a:r>
            <a:r>
              <a:rPr lang="en-US" sz="1800" dirty="0" smtClean="0">
                <a:solidFill>
                  <a:schemeClr val="accent3">
                    <a:lumMod val="25000"/>
                  </a:schemeClr>
                </a:solidFill>
                <a:latin typeface="Abadi"/>
              </a:rPr>
              <a:t>&lt; </a:t>
            </a:r>
            <a:r>
              <a:rPr lang="en-US" sz="1800" dirty="0">
                <a:solidFill>
                  <a:schemeClr val="accent3">
                    <a:lumMod val="25000"/>
                  </a:schemeClr>
                </a:solidFill>
                <a:latin typeface="Abadi"/>
              </a:rPr>
              <a:t>6000</a:t>
            </a:r>
            <a:r>
              <a:rPr lang="en-US" sz="1800" dirty="0" smtClean="0">
                <a:solidFill>
                  <a:schemeClr val="accent3">
                    <a:lumMod val="25000"/>
                  </a:schemeClr>
                </a:solidFill>
                <a:latin typeface="Abadi"/>
              </a:rPr>
              <a:t>.</a:t>
            </a:r>
          </a:p>
          <a:p>
            <a:pPr lvl="1">
              <a:lnSpc>
                <a:spcPct val="100000"/>
              </a:lnSpc>
              <a:spcBef>
                <a:spcPts val="600"/>
              </a:spcBef>
            </a:pPr>
            <a:r>
              <a:rPr lang="en-US" sz="1800" dirty="0" smtClean="0">
                <a:solidFill>
                  <a:schemeClr val="accent3">
                    <a:lumMod val="25000"/>
                  </a:schemeClr>
                </a:solidFill>
                <a:latin typeface="Abadi"/>
              </a:rPr>
              <a:t>Listing </a:t>
            </a:r>
            <a:r>
              <a:rPr lang="en-US" sz="1800" dirty="0">
                <a:solidFill>
                  <a:schemeClr val="accent3">
                    <a:lumMod val="25000"/>
                  </a:schemeClr>
                </a:solidFill>
                <a:latin typeface="Abadi"/>
              </a:rPr>
              <a:t>total number of successful and failure mission outcomes</a:t>
            </a:r>
            <a:r>
              <a:rPr lang="en-US" sz="1800" dirty="0" smtClean="0">
                <a:solidFill>
                  <a:schemeClr val="accent3">
                    <a:lumMod val="25000"/>
                  </a:schemeClr>
                </a:solidFill>
                <a:latin typeface="Abadi"/>
              </a:rPr>
              <a:t>.</a:t>
            </a:r>
          </a:p>
          <a:p>
            <a:pPr lvl="1">
              <a:lnSpc>
                <a:spcPct val="100000"/>
              </a:lnSpc>
              <a:spcBef>
                <a:spcPts val="600"/>
              </a:spcBef>
            </a:pPr>
            <a:r>
              <a:rPr lang="en-US" sz="1800" dirty="0" smtClean="0">
                <a:solidFill>
                  <a:schemeClr val="accent3">
                    <a:lumMod val="25000"/>
                  </a:schemeClr>
                </a:solidFill>
                <a:latin typeface="Abadi"/>
              </a:rPr>
              <a:t>Listing </a:t>
            </a:r>
            <a:r>
              <a:rPr lang="en-US" sz="1800" dirty="0">
                <a:solidFill>
                  <a:schemeClr val="accent3">
                    <a:lumMod val="25000"/>
                  </a:schemeClr>
                </a:solidFill>
                <a:latin typeface="Abadi"/>
              </a:rPr>
              <a:t>names of booster </a:t>
            </a:r>
            <a:r>
              <a:rPr lang="en-US" sz="1800" dirty="0" smtClean="0">
                <a:solidFill>
                  <a:schemeClr val="accent3">
                    <a:lumMod val="25000"/>
                  </a:schemeClr>
                </a:solidFill>
                <a:latin typeface="Abadi"/>
              </a:rPr>
              <a:t>versio</a:t>
            </a:r>
            <a:r>
              <a:rPr lang="en-US" sz="1800" dirty="0" smtClean="0">
                <a:solidFill>
                  <a:schemeClr val="accent3">
                    <a:lumMod val="25000"/>
                  </a:schemeClr>
                </a:solidFill>
                <a:latin typeface="Abadi"/>
              </a:rPr>
              <a:t>ns </a:t>
            </a:r>
            <a:r>
              <a:rPr lang="en-US" sz="1800" dirty="0">
                <a:solidFill>
                  <a:schemeClr val="accent3">
                    <a:lumMod val="25000"/>
                  </a:schemeClr>
                </a:solidFill>
                <a:latin typeface="Abadi"/>
              </a:rPr>
              <a:t>which have carried maximum payload mass</a:t>
            </a:r>
            <a:r>
              <a:rPr lang="en-US" sz="1800" dirty="0" smtClean="0">
                <a:solidFill>
                  <a:schemeClr val="accent3">
                    <a:lumMod val="25000"/>
                  </a:schemeClr>
                </a:solidFill>
                <a:latin typeface="Abadi"/>
              </a:rPr>
              <a:t>.</a:t>
            </a:r>
          </a:p>
          <a:p>
            <a:pPr lvl="1">
              <a:lnSpc>
                <a:spcPct val="100000"/>
              </a:lnSpc>
              <a:spcBef>
                <a:spcPts val="600"/>
              </a:spcBef>
            </a:pPr>
            <a:r>
              <a:rPr lang="en-US" sz="1800" dirty="0" smtClean="0">
                <a:solidFill>
                  <a:schemeClr val="accent3">
                    <a:lumMod val="25000"/>
                  </a:schemeClr>
                </a:solidFill>
                <a:latin typeface="Abadi"/>
              </a:rPr>
              <a:t>Listing </a:t>
            </a:r>
            <a:r>
              <a:rPr lang="en-US" sz="1800" dirty="0">
                <a:solidFill>
                  <a:schemeClr val="accent3">
                    <a:lumMod val="25000"/>
                  </a:schemeClr>
                </a:solidFill>
                <a:latin typeface="Abadi"/>
              </a:rPr>
              <a:t>failed landing outcomes in drone ship, their booster versions </a:t>
            </a:r>
            <a:r>
              <a:rPr lang="en-US" sz="1800" dirty="0" smtClean="0">
                <a:solidFill>
                  <a:schemeClr val="accent3">
                    <a:lumMod val="25000"/>
                  </a:schemeClr>
                </a:solidFill>
                <a:latin typeface="Abadi"/>
              </a:rPr>
              <a:t>&amp; launch </a:t>
            </a:r>
            <a:r>
              <a:rPr lang="en-US" sz="1800" dirty="0">
                <a:solidFill>
                  <a:schemeClr val="accent3">
                    <a:lumMod val="25000"/>
                  </a:schemeClr>
                </a:solidFill>
                <a:latin typeface="Abadi"/>
              </a:rPr>
              <a:t>site names for </a:t>
            </a:r>
            <a:r>
              <a:rPr lang="en-US" sz="1800" dirty="0" smtClean="0">
                <a:solidFill>
                  <a:schemeClr val="accent3">
                    <a:lumMod val="25000"/>
                  </a:schemeClr>
                </a:solidFill>
                <a:latin typeface="Abadi"/>
              </a:rPr>
              <a:t>months </a:t>
            </a:r>
            <a:r>
              <a:rPr lang="en-US" sz="1800" dirty="0">
                <a:solidFill>
                  <a:schemeClr val="accent3">
                    <a:lumMod val="25000"/>
                  </a:schemeClr>
                </a:solidFill>
                <a:latin typeface="Abadi"/>
              </a:rPr>
              <a:t>in </a:t>
            </a:r>
            <a:r>
              <a:rPr lang="en-US" sz="1800" dirty="0" smtClean="0">
                <a:solidFill>
                  <a:schemeClr val="accent3">
                    <a:lumMod val="25000"/>
                  </a:schemeClr>
                </a:solidFill>
                <a:latin typeface="Abadi"/>
              </a:rPr>
              <a:t>2015.</a:t>
            </a:r>
          </a:p>
          <a:p>
            <a:pPr lvl="1">
              <a:lnSpc>
                <a:spcPct val="100000"/>
              </a:lnSpc>
              <a:spcBef>
                <a:spcPts val="600"/>
              </a:spcBef>
            </a:pPr>
            <a:r>
              <a:rPr lang="en-US" sz="1800" dirty="0">
                <a:solidFill>
                  <a:schemeClr val="accent3">
                    <a:lumMod val="25000"/>
                  </a:schemeClr>
                </a:solidFill>
                <a:latin typeface="Abadi"/>
              </a:rPr>
              <a:t>Ranking the count of landing outcomes </a:t>
            </a:r>
            <a:r>
              <a:rPr lang="en-US" sz="1800" dirty="0" smtClean="0">
                <a:solidFill>
                  <a:schemeClr val="accent3">
                    <a:lumMod val="25000"/>
                  </a:schemeClr>
                </a:solidFill>
                <a:latin typeface="Abadi"/>
              </a:rPr>
              <a:t>[such as Failure [drone ship] or Success [Ground pad]] between the date 2010-06-04 &amp;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EDA with SQL </a:t>
            </a:r>
            <a:r>
              <a:rPr lang="en-US" sz="2200" dirty="0" smtClean="0">
                <a:solidFill>
                  <a:schemeClr val="accent3">
                    <a:lumMod val="25000"/>
                  </a:schemeClr>
                </a:solidFill>
                <a:latin typeface="Abadi" panose="020B0604020104020204" pitchFamily="34" charset="0"/>
              </a:rPr>
              <a:t>note in the space mission. book</a:t>
            </a:r>
            <a:r>
              <a:rPr lang="en-US" sz="2200" dirty="0">
                <a:solidFill>
                  <a:schemeClr val="accent3">
                    <a:lumMod val="25000"/>
                  </a:schemeClr>
                </a:solidFill>
                <a:latin typeface="Abadi" panose="020B0604020104020204" pitchFamily="34" charset="0"/>
              </a:rPr>
              <a:t>,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3"/>
            <a:ext cx="10515600" cy="4552157"/>
          </a:xfrm>
          <a:prstGeom prst="rect">
            <a:avLst/>
          </a:prstGeom>
        </p:spPr>
        <p:txBody>
          <a:bodyPr>
            <a:normAutofit fontScale="92500" lnSpcReduction="20000"/>
          </a:bodyPr>
          <a:lstStyle/>
          <a:p>
            <a:pPr>
              <a:lnSpc>
                <a:spcPct val="100000"/>
              </a:lnSpc>
              <a:spcBef>
                <a:spcPts val="1400"/>
              </a:spcBef>
            </a:pPr>
            <a:r>
              <a:rPr lang="en-US" sz="2200" dirty="0" smtClean="0">
                <a:latin typeface="Abadi" panose="020B0604020104020204" pitchFamily="34" charset="0"/>
              </a:rPr>
              <a:t>Markers Indicating Launch Sites</a:t>
            </a:r>
          </a:p>
          <a:p>
            <a:pPr lvl="1">
              <a:lnSpc>
                <a:spcPct val="100000"/>
              </a:lnSpc>
              <a:spcBef>
                <a:spcPts val="1400"/>
              </a:spcBef>
            </a:pPr>
            <a:r>
              <a:rPr lang="en-US" sz="1900" dirty="0">
                <a:solidFill>
                  <a:schemeClr val="accent3">
                    <a:lumMod val="25000"/>
                  </a:schemeClr>
                </a:solidFill>
                <a:latin typeface="Abadi" panose="020B0604020104020204" pitchFamily="34" charset="0"/>
              </a:rPr>
              <a:t>Added Blue Circle at </a:t>
            </a:r>
            <a:r>
              <a:rPr lang="en-US" sz="1900" dirty="0" smtClean="0">
                <a:solidFill>
                  <a:schemeClr val="accent3">
                    <a:lumMod val="25000"/>
                  </a:schemeClr>
                </a:solidFill>
                <a:latin typeface="Abadi" panose="020B0604020104020204" pitchFamily="34" charset="0"/>
              </a:rPr>
              <a:t>NASA Johnson Space Center’s coordinate </a:t>
            </a:r>
            <a:r>
              <a:rPr lang="en-US" sz="1900" dirty="0">
                <a:solidFill>
                  <a:schemeClr val="accent3">
                    <a:lumMod val="25000"/>
                  </a:schemeClr>
                </a:solidFill>
                <a:latin typeface="Abadi" panose="020B0604020104020204" pitchFamily="34" charset="0"/>
              </a:rPr>
              <a:t>with a pop up label showing its name using its latitude and longitude </a:t>
            </a:r>
            <a:r>
              <a:rPr lang="en-US" sz="1900" dirty="0" smtClean="0">
                <a:solidFill>
                  <a:schemeClr val="accent3">
                    <a:lumMod val="25000"/>
                  </a:schemeClr>
                </a:solidFill>
                <a:latin typeface="Abadi" panose="020B0604020104020204" pitchFamily="34" charset="0"/>
              </a:rPr>
              <a:t>coordinates.</a:t>
            </a:r>
          </a:p>
          <a:p>
            <a:pPr lvl="1">
              <a:lnSpc>
                <a:spcPct val="100000"/>
              </a:lnSpc>
              <a:spcBef>
                <a:spcPts val="1400"/>
              </a:spcBef>
            </a:pPr>
            <a:r>
              <a:rPr lang="en-US" sz="1900" dirty="0">
                <a:solidFill>
                  <a:schemeClr val="accent3">
                    <a:lumMod val="25000"/>
                  </a:schemeClr>
                </a:solidFill>
                <a:latin typeface="Abadi" panose="020B0604020104020204" pitchFamily="34" charset="0"/>
              </a:rPr>
              <a:t>Added Red Circles at all launch sites coordinates with a pop up label showing its name using </a:t>
            </a:r>
            <a:r>
              <a:rPr lang="en-US" sz="1900" dirty="0" smtClean="0">
                <a:solidFill>
                  <a:schemeClr val="accent3">
                    <a:lumMod val="25000"/>
                  </a:schemeClr>
                </a:solidFill>
                <a:latin typeface="Abadi" panose="020B0604020104020204" pitchFamily="34" charset="0"/>
              </a:rPr>
              <a:t>its latitude </a:t>
            </a:r>
            <a:r>
              <a:rPr lang="en-US" sz="1900" dirty="0">
                <a:solidFill>
                  <a:schemeClr val="accent3">
                    <a:lumMod val="25000"/>
                  </a:schemeClr>
                </a:solidFill>
                <a:latin typeface="Abadi" panose="020B0604020104020204" pitchFamily="34" charset="0"/>
              </a:rPr>
              <a:t>and longitude coordinates.</a:t>
            </a:r>
            <a:endParaRPr lang="en-US" sz="19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latin typeface="Abadi" panose="020B0604020104020204" pitchFamily="34" charset="0"/>
              </a:rPr>
              <a:t>Colored Markers of Launch Outcomes</a:t>
            </a:r>
          </a:p>
          <a:p>
            <a:pPr lvl="1">
              <a:lnSpc>
                <a:spcPct val="100000"/>
              </a:lnSpc>
              <a:spcBef>
                <a:spcPts val="1400"/>
              </a:spcBef>
            </a:pPr>
            <a:r>
              <a:rPr lang="en-US" sz="1900" dirty="0">
                <a:solidFill>
                  <a:schemeClr val="accent3">
                    <a:lumMod val="25000"/>
                  </a:schemeClr>
                </a:solidFill>
                <a:latin typeface="Abadi" panose="020B0604020104020204" pitchFamily="34" charset="0"/>
              </a:rPr>
              <a:t>Added colored </a:t>
            </a:r>
            <a:r>
              <a:rPr lang="en-US" sz="1900" dirty="0" smtClean="0">
                <a:solidFill>
                  <a:schemeClr val="accent3">
                    <a:lumMod val="25000"/>
                  </a:schemeClr>
                </a:solidFill>
                <a:latin typeface="Abadi" panose="020B0604020104020204" pitchFamily="34" charset="0"/>
              </a:rPr>
              <a:t>markers of successful [green] and unsuccessful [red] launches at each launch site to show which launch sites have high success rates.</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latin typeface="Abadi" panose="020B0604020104020204" pitchFamily="34" charset="0"/>
              </a:rPr>
              <a:t>Distances between a Launch Site to Proximities</a:t>
            </a:r>
          </a:p>
          <a:p>
            <a:pPr lvl="1">
              <a:lnSpc>
                <a:spcPct val="100000"/>
              </a:lnSpc>
              <a:spcBef>
                <a:spcPts val="1400"/>
              </a:spcBef>
            </a:pPr>
            <a:r>
              <a:rPr lang="en-US" sz="1900" dirty="0">
                <a:solidFill>
                  <a:schemeClr val="accent3">
                    <a:lumMod val="25000"/>
                  </a:schemeClr>
                </a:solidFill>
                <a:latin typeface="Abadi" panose="020B0604020104020204" pitchFamily="34" charset="0"/>
              </a:rPr>
              <a:t>Added colored </a:t>
            </a:r>
            <a:r>
              <a:rPr lang="en-US" sz="1900" dirty="0" smtClean="0">
                <a:solidFill>
                  <a:schemeClr val="accent3">
                    <a:lumMod val="25000"/>
                  </a:schemeClr>
                </a:solidFill>
                <a:latin typeface="Abadi" panose="020B0604020104020204" pitchFamily="34" charset="0"/>
              </a:rPr>
              <a:t>lines to show distance between launch site CCAFS SLC – 40 and its proximity to the nearest coastline, railway, highway, and city.</a:t>
            </a: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601586"/>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Launch Sites </a:t>
            </a:r>
            <a:r>
              <a:rPr lang="en-US" sz="2200" dirty="0" smtClean="0">
                <a:solidFill>
                  <a:schemeClr val="accent3">
                    <a:lumMod val="25000"/>
                  </a:schemeClr>
                </a:solidFill>
                <a:latin typeface="Abadi" panose="020B0604020104020204" pitchFamily="34" charset="0"/>
              </a:rPr>
              <a:t>Dropdown List:</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Added a dropdown list to enable Launch Site selection.</a:t>
            </a:r>
          </a:p>
          <a:p>
            <a:pPr>
              <a:lnSpc>
                <a:spcPct val="100000"/>
              </a:lnSpc>
              <a:spcBef>
                <a:spcPts val="1400"/>
              </a:spcBef>
            </a:pPr>
            <a:r>
              <a:rPr lang="en-US" sz="2200" dirty="0" smtClean="0">
                <a:solidFill>
                  <a:schemeClr val="accent3">
                    <a:lumMod val="25000"/>
                  </a:schemeClr>
                </a:solidFill>
                <a:latin typeface="Abadi" panose="020B0604020104020204" pitchFamily="34" charset="0"/>
              </a:rPr>
              <a:t>Pie Chart showing Success launches (All Sites/Certain Site):</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Added a pie chart to show the total successful launches count for all sites and the Success vs. Failed counts for the site, if a specific Launch Site was selected.</a:t>
            </a:r>
            <a:endParaRPr lang="en-US" sz="1800" dirty="0">
              <a:solidFill>
                <a:schemeClr val="tx1">
                  <a:lumMod val="65000"/>
                  <a:lumOff val="3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Slider of Payload Mass Range:</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Added a slider to select Payload range.</a:t>
            </a:r>
            <a:endParaRPr lang="en-US" sz="1800" dirty="0" smtClean="0">
              <a:solidFill>
                <a:schemeClr val="tx1">
                  <a:lumMod val="65000"/>
                  <a:lumOff val="3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Scatter Chart of Payload Mass vs. Success Rate for the different Booster Versions:</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Added a scatter chart to show the correlation between Payload and Launch Success</a:t>
            </a:r>
            <a:endParaRPr lang="en-US" sz="1800" dirty="0">
              <a:solidFill>
                <a:schemeClr val="tx1">
                  <a:lumMod val="65000"/>
                  <a:lumOff val="3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75053"/>
            <a:ext cx="10809889" cy="4660657"/>
          </a:xfrm>
          <a:prstGeom prst="rect">
            <a:avLst/>
          </a:prstGeom>
        </p:spPr>
        <p:txBody>
          <a:bodyPr>
            <a:normAutofit fontScale="92500" lnSpcReduction="20000"/>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ounded Rectangle 1"/>
          <p:cNvSpPr/>
          <p:nvPr/>
        </p:nvSpPr>
        <p:spPr>
          <a:xfrm>
            <a:off x="1258657" y="1765870"/>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Create a </a:t>
            </a:r>
            <a:r>
              <a:rPr lang="en-US" sz="1600" dirty="0" err="1" smtClean="0"/>
              <a:t>NumPy</a:t>
            </a:r>
            <a:r>
              <a:rPr lang="en-US" sz="1600" dirty="0" smtClean="0"/>
              <a:t> array from the column “Class” in data</a:t>
            </a:r>
            <a:endParaRPr lang="en-US" sz="1600" dirty="0"/>
          </a:p>
        </p:txBody>
      </p:sp>
      <p:sp>
        <p:nvSpPr>
          <p:cNvPr id="6" name="Rounded Rectangle 5"/>
          <p:cNvSpPr/>
          <p:nvPr/>
        </p:nvSpPr>
        <p:spPr>
          <a:xfrm>
            <a:off x="9131507" y="4100410"/>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Applying </a:t>
            </a:r>
            <a:r>
              <a:rPr lang="en-US" sz="1600" dirty="0" err="1" smtClean="0"/>
              <a:t>GridSearchCV</a:t>
            </a:r>
            <a:r>
              <a:rPr lang="en-US" sz="1600" dirty="0" smtClean="0"/>
              <a:t> on </a:t>
            </a:r>
            <a:r>
              <a:rPr lang="en-US" sz="1600" dirty="0" err="1" smtClean="0"/>
              <a:t>LogReg</a:t>
            </a:r>
            <a:r>
              <a:rPr lang="en-US" sz="1600" dirty="0" smtClean="0"/>
              <a:t>, SVM, Decision Tree, and KNN models</a:t>
            </a:r>
            <a:endParaRPr lang="en-US" sz="1600" dirty="0"/>
          </a:p>
        </p:txBody>
      </p:sp>
      <p:sp>
        <p:nvSpPr>
          <p:cNvPr id="7" name="Rounded Rectangle 6"/>
          <p:cNvSpPr/>
          <p:nvPr/>
        </p:nvSpPr>
        <p:spPr>
          <a:xfrm>
            <a:off x="6470623" y="4095830"/>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Calculating the accuracy on the test data using the method .score() for all models</a:t>
            </a:r>
            <a:endParaRPr lang="en-US" sz="1500" dirty="0"/>
          </a:p>
        </p:txBody>
      </p:sp>
      <p:sp>
        <p:nvSpPr>
          <p:cNvPr id="8" name="Rounded Rectangle 7"/>
          <p:cNvSpPr/>
          <p:nvPr/>
        </p:nvSpPr>
        <p:spPr>
          <a:xfrm>
            <a:off x="3809740" y="4095830"/>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Examining the confusion matrix for all models</a:t>
            </a:r>
            <a:endParaRPr lang="en-US" dirty="0"/>
          </a:p>
        </p:txBody>
      </p:sp>
      <p:sp>
        <p:nvSpPr>
          <p:cNvPr id="9" name="Rounded Rectangle 8"/>
          <p:cNvSpPr/>
          <p:nvPr/>
        </p:nvSpPr>
        <p:spPr>
          <a:xfrm>
            <a:off x="1258657" y="4100412"/>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Finding the method that performs best by examining the </a:t>
            </a:r>
            <a:r>
              <a:rPr lang="en-US" sz="1400" dirty="0" err="1" smtClean="0"/>
              <a:t>Jaccard_score</a:t>
            </a:r>
            <a:r>
              <a:rPr lang="en-US" sz="1400" dirty="0" smtClean="0"/>
              <a:t> and F1_score metrics</a:t>
            </a:r>
            <a:endParaRPr lang="en-US" sz="1400" dirty="0"/>
          </a:p>
        </p:txBody>
      </p:sp>
      <p:sp>
        <p:nvSpPr>
          <p:cNvPr id="10" name="Rounded Rectangle 9"/>
          <p:cNvSpPr/>
          <p:nvPr/>
        </p:nvSpPr>
        <p:spPr>
          <a:xfrm>
            <a:off x="3809740" y="1768675"/>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Standardizing the data with </a:t>
            </a:r>
            <a:r>
              <a:rPr lang="en-US" sz="1500" dirty="0" err="1" smtClean="0"/>
              <a:t>StandardScaler</a:t>
            </a:r>
            <a:r>
              <a:rPr lang="en-US" sz="1500" dirty="0" smtClean="0"/>
              <a:t>, then fitting and transforming it</a:t>
            </a:r>
            <a:endParaRPr lang="en-US" sz="1500" dirty="0"/>
          </a:p>
        </p:txBody>
      </p:sp>
      <p:sp>
        <p:nvSpPr>
          <p:cNvPr id="11" name="Rounded Rectangle 10"/>
          <p:cNvSpPr/>
          <p:nvPr/>
        </p:nvSpPr>
        <p:spPr>
          <a:xfrm>
            <a:off x="6470623" y="1786495"/>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Splitting the data into training and testing sets with </a:t>
            </a:r>
            <a:r>
              <a:rPr lang="en-US" sz="1400" dirty="0" err="1" smtClean="0"/>
              <a:t>train_test_split</a:t>
            </a:r>
            <a:r>
              <a:rPr lang="en-US" sz="1400" dirty="0" smtClean="0"/>
              <a:t> function</a:t>
            </a:r>
            <a:endParaRPr lang="en-US" sz="1400" dirty="0"/>
          </a:p>
        </p:txBody>
      </p:sp>
      <p:sp>
        <p:nvSpPr>
          <p:cNvPr id="12" name="Rounded Rectangle 11"/>
          <p:cNvSpPr/>
          <p:nvPr/>
        </p:nvSpPr>
        <p:spPr>
          <a:xfrm>
            <a:off x="9131507" y="1768677"/>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Creating a </a:t>
            </a:r>
            <a:r>
              <a:rPr lang="en-US" sz="1600" dirty="0" err="1" smtClean="0"/>
              <a:t>GridSearchCV</a:t>
            </a:r>
            <a:r>
              <a:rPr lang="en-US" sz="1600" dirty="0" smtClean="0"/>
              <a:t> object with cv = 10 to find the best parameters</a:t>
            </a:r>
            <a:endParaRPr lang="en-US" sz="1600" dirty="0"/>
          </a:p>
        </p:txBody>
      </p:sp>
      <p:sp>
        <p:nvSpPr>
          <p:cNvPr id="13" name="Right Arrow 12"/>
          <p:cNvSpPr/>
          <p:nvPr/>
        </p:nvSpPr>
        <p:spPr>
          <a:xfrm>
            <a:off x="3056605" y="2312664"/>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Down Arrow 13"/>
          <p:cNvSpPr/>
          <p:nvPr/>
        </p:nvSpPr>
        <p:spPr>
          <a:xfrm>
            <a:off x="9691389" y="3417757"/>
            <a:ext cx="434715" cy="56962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ight Arrow 14"/>
          <p:cNvSpPr/>
          <p:nvPr/>
        </p:nvSpPr>
        <p:spPr>
          <a:xfrm rot="10800000">
            <a:off x="8321881" y="4619654"/>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ight Arrow 15"/>
          <p:cNvSpPr/>
          <p:nvPr/>
        </p:nvSpPr>
        <p:spPr>
          <a:xfrm rot="10800000">
            <a:off x="5662588" y="4619654"/>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ight Arrow 16"/>
          <p:cNvSpPr/>
          <p:nvPr/>
        </p:nvSpPr>
        <p:spPr>
          <a:xfrm rot="10800000">
            <a:off x="3071335" y="4621999"/>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ight Arrow 17"/>
          <p:cNvSpPr/>
          <p:nvPr/>
        </p:nvSpPr>
        <p:spPr>
          <a:xfrm>
            <a:off x="5665289" y="2315315"/>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ight Arrow 18"/>
          <p:cNvSpPr/>
          <p:nvPr/>
        </p:nvSpPr>
        <p:spPr>
          <a:xfrm>
            <a:off x="8320771" y="2292039"/>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615035"/>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a:t>
            </a:r>
            <a:r>
              <a:rPr lang="en-US" sz="2200" dirty="0" smtClean="0">
                <a:solidFill>
                  <a:schemeClr val="accent3">
                    <a:lumMod val="25000"/>
                  </a:schemeClr>
                </a:solidFill>
                <a:latin typeface="Abadi" panose="020B0604020104020204" pitchFamily="34" charset="0"/>
              </a:rPr>
              <a:t>results</a:t>
            </a:r>
          </a:p>
          <a:p>
            <a:pPr lvl="1">
              <a:lnSpc>
                <a:spcPct val="100000"/>
              </a:lnSpc>
              <a:spcBef>
                <a:spcPts val="0"/>
              </a:spcBef>
            </a:pPr>
            <a:r>
              <a:rPr lang="en-US" sz="1800" dirty="0" smtClean="0">
                <a:solidFill>
                  <a:schemeClr val="accent3">
                    <a:lumMod val="25000"/>
                  </a:schemeClr>
                </a:solidFill>
                <a:latin typeface="Abadi" panose="020B0604020104020204" pitchFamily="34" charset="0"/>
              </a:rPr>
              <a:t>Launch</a:t>
            </a:r>
            <a:r>
              <a:rPr lang="en-US" sz="1800" dirty="0">
                <a:solidFill>
                  <a:schemeClr val="accent3">
                    <a:lumMod val="25000"/>
                  </a:schemeClr>
                </a:solidFill>
                <a:latin typeface="Abadi" panose="020B0604020104020204" pitchFamily="34" charset="0"/>
              </a:rPr>
              <a:t> s</a:t>
            </a:r>
            <a:r>
              <a:rPr lang="en-US" sz="1800" dirty="0" smtClean="0">
                <a:solidFill>
                  <a:schemeClr val="accent3">
                    <a:lumMod val="25000"/>
                  </a:schemeClr>
                </a:solidFill>
                <a:latin typeface="Abadi" panose="020B0604020104020204" pitchFamily="34" charset="0"/>
              </a:rPr>
              <a:t>uccess has improved over time.</a:t>
            </a:r>
          </a:p>
          <a:p>
            <a:pPr lvl="1">
              <a:lnSpc>
                <a:spcPct val="100000"/>
              </a:lnSpc>
              <a:spcBef>
                <a:spcPts val="0"/>
              </a:spcBef>
            </a:pPr>
            <a:r>
              <a:rPr lang="en-US" sz="1800" dirty="0" smtClean="0">
                <a:solidFill>
                  <a:schemeClr val="accent3">
                    <a:lumMod val="25000"/>
                  </a:schemeClr>
                </a:solidFill>
                <a:latin typeface="Abadi" panose="020B0604020104020204" pitchFamily="34" charset="0"/>
              </a:rPr>
              <a:t>KSC LC-39A has the highest success rate </a:t>
            </a:r>
            <a:r>
              <a:rPr lang="en-US" sz="1800" dirty="0" smtClean="0">
                <a:solidFill>
                  <a:schemeClr val="accent3">
                    <a:lumMod val="25000"/>
                  </a:schemeClr>
                </a:solidFill>
                <a:latin typeface="Abadi" panose="020B0604020104020204" pitchFamily="34" charset="0"/>
              </a:rPr>
              <a:t>among </a:t>
            </a:r>
            <a:r>
              <a:rPr lang="en-US" sz="1800" dirty="0" smtClean="0">
                <a:solidFill>
                  <a:schemeClr val="accent3">
                    <a:lumMod val="25000"/>
                  </a:schemeClr>
                </a:solidFill>
                <a:latin typeface="Abadi" panose="020B0604020104020204" pitchFamily="34" charset="0"/>
              </a:rPr>
              <a:t>landing sites.</a:t>
            </a:r>
          </a:p>
          <a:p>
            <a:pPr lvl="1">
              <a:lnSpc>
                <a:spcPct val="100000"/>
              </a:lnSpc>
              <a:spcBef>
                <a:spcPts val="0"/>
              </a:spcBef>
            </a:pPr>
            <a:r>
              <a:rPr lang="en-US" sz="1800" dirty="0" smtClean="0">
                <a:solidFill>
                  <a:schemeClr val="accent3">
                    <a:lumMod val="25000"/>
                  </a:schemeClr>
                </a:solidFill>
                <a:latin typeface="Abadi" panose="020B0604020104020204" pitchFamily="34" charset="0"/>
              </a:rPr>
              <a:t>Orbits ES-L1, GEO, HEO and SSO have a 100% success rate.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a:t>
            </a:r>
            <a:r>
              <a:rPr lang="en-US" sz="2200" dirty="0" smtClean="0">
                <a:solidFill>
                  <a:schemeClr val="accent3">
                    <a:lumMod val="25000"/>
                  </a:schemeClr>
                </a:solidFill>
                <a:latin typeface="Abadi" panose="020B0604020104020204" pitchFamily="34" charset="0"/>
              </a:rPr>
              <a:t>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Predictive </a:t>
            </a:r>
            <a:r>
              <a:rPr lang="en-US" sz="2200" dirty="0">
                <a:solidFill>
                  <a:schemeClr val="accent3">
                    <a:lumMod val="25000"/>
                  </a:schemeClr>
                </a:solidFill>
                <a:latin typeface="Abadi" panose="020B0604020104020204" pitchFamily="34" charset="0"/>
              </a:rPr>
              <a:t>analysis </a:t>
            </a:r>
            <a:r>
              <a:rPr lang="en-US" sz="2200" dirty="0" smtClean="0">
                <a:solidFill>
                  <a:schemeClr val="accent3">
                    <a:lumMod val="25000"/>
                  </a:schemeClr>
                </a:solidFill>
                <a:latin typeface="Abadi" panose="020B0604020104020204" pitchFamily="34" charset="0"/>
              </a:rPr>
              <a:t>results</a:t>
            </a:r>
          </a:p>
          <a:p>
            <a:pPr lvl="1">
              <a:lnSpc>
                <a:spcPct val="100000"/>
              </a:lnSpc>
              <a:spcBef>
                <a:spcPts val="0"/>
              </a:spcBef>
            </a:pPr>
            <a:r>
              <a:rPr lang="en-US" sz="1800" dirty="0" smtClean="0">
                <a:solidFill>
                  <a:schemeClr val="accent3">
                    <a:lumMod val="25000"/>
                  </a:schemeClr>
                </a:solidFill>
                <a:latin typeface="Abadi" panose="020B0604020104020204" pitchFamily="34" charset="0"/>
              </a:rPr>
              <a:t>Decision Tree model is the best predictive model for the dataset.</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926" y="3412738"/>
            <a:ext cx="3495146" cy="2118633"/>
          </a:xfrm>
          <a:prstGeom prst="rect">
            <a:avLst/>
          </a:prstGeom>
          <a:ln>
            <a:solidFill>
              <a:schemeClr val="tx1"/>
            </a:solidFill>
          </a:ln>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440" t="945"/>
          <a:stretch/>
        </p:blipFill>
        <p:spPr>
          <a:xfrm>
            <a:off x="6790544" y="3447738"/>
            <a:ext cx="3472790" cy="2098622"/>
          </a:xfrm>
          <a:prstGeom prst="rect">
            <a:avLst/>
          </a:prstGeom>
          <a:ln>
            <a:solidFill>
              <a:schemeClr val="tx1"/>
            </a:solidFill>
          </a:ln>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11" y="1494019"/>
            <a:ext cx="10963881" cy="4933192"/>
          </a:xfrm>
          <a:prstGeom prst="rect">
            <a:avLst/>
          </a:prstGeom>
        </p:spPr>
      </p:pic>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702621"/>
            <a:ext cx="10701502" cy="4523771"/>
          </a:xfrm>
          <a:prstGeom prst="rect">
            <a:avLst/>
          </a:prstGeom>
        </p:spPr>
      </p:pic>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badi"/>
              </a:rPr>
              <a:t>Executive Summary</a:t>
            </a:r>
          </a:p>
          <a:p>
            <a:pPr>
              <a:lnSpc>
                <a:spcPct val="100000"/>
              </a:lnSpc>
              <a:spcBef>
                <a:spcPts val="1400"/>
              </a:spcBef>
            </a:pPr>
            <a:r>
              <a:rPr lang="en-US" sz="3200" dirty="0">
                <a:solidFill>
                  <a:schemeClr val="accent3">
                    <a:lumMod val="25000"/>
                  </a:schemeClr>
                </a:solidFill>
                <a:latin typeface="Abadi"/>
              </a:rPr>
              <a:t>Introduction</a:t>
            </a:r>
          </a:p>
          <a:p>
            <a:pPr>
              <a:lnSpc>
                <a:spcPct val="100000"/>
              </a:lnSpc>
              <a:spcBef>
                <a:spcPts val="1400"/>
              </a:spcBef>
            </a:pPr>
            <a:r>
              <a:rPr lang="en-US" sz="3200" dirty="0">
                <a:solidFill>
                  <a:schemeClr val="accent3">
                    <a:lumMod val="25000"/>
                  </a:schemeClr>
                </a:solidFill>
                <a:latin typeface="Abadi"/>
              </a:rPr>
              <a:t>Methodology</a:t>
            </a:r>
          </a:p>
          <a:p>
            <a:pPr>
              <a:lnSpc>
                <a:spcPct val="100000"/>
              </a:lnSpc>
              <a:spcBef>
                <a:spcPts val="1400"/>
              </a:spcBef>
            </a:pPr>
            <a:r>
              <a:rPr lang="en-US" sz="3200" dirty="0">
                <a:solidFill>
                  <a:schemeClr val="accent3">
                    <a:lumMod val="25000"/>
                  </a:schemeClr>
                </a:solidFill>
                <a:latin typeface="Abadi"/>
              </a:rPr>
              <a:t>Results</a:t>
            </a:r>
          </a:p>
          <a:p>
            <a:pPr>
              <a:lnSpc>
                <a:spcPct val="100000"/>
              </a:lnSpc>
              <a:spcBef>
                <a:spcPts val="1400"/>
              </a:spcBef>
            </a:pPr>
            <a:r>
              <a:rPr lang="en-US" sz="3200" dirty="0" smtClean="0">
                <a:solidFill>
                  <a:schemeClr val="accent3">
                    <a:lumMod val="25000"/>
                  </a:schemeClr>
                </a:solidFill>
                <a:latin typeface="Abadi"/>
              </a:rPr>
              <a:t>Conclusion</a:t>
            </a:r>
            <a:endParaRPr lang="en-US" sz="3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31" y="1610213"/>
            <a:ext cx="10998894" cy="441536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92" y="1648918"/>
            <a:ext cx="11346961" cy="4778294"/>
          </a:xfrm>
          <a:prstGeom prst="rect">
            <a:avLst/>
          </a:prstGeom>
        </p:spPr>
      </p:pic>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01" y="1822702"/>
            <a:ext cx="11133435" cy="420287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1684224"/>
            <a:ext cx="10022907" cy="435745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a:t>
            </a:r>
            <a:r>
              <a:rPr lang="en-US" sz="2200" dirty="0" smtClean="0">
                <a:solidFill>
                  <a:schemeClr val="accent3">
                    <a:lumMod val="25000"/>
                  </a:schemeClr>
                </a:solidFill>
                <a:latin typeface="Abadi" panose="020B0604020104020204" pitchFamily="34" charset="0"/>
              </a:rPr>
              <a:t>rate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From this plot we can observe that success rate since 2013 kept on increasing till 2020.</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599" y="2743201"/>
            <a:ext cx="6247728" cy="36489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a:t>
            </a:r>
            <a:r>
              <a:rPr lang="en-US" sz="2200" dirty="0" smtClean="0">
                <a:solidFill>
                  <a:schemeClr val="accent3">
                    <a:lumMod val="25000"/>
                  </a:schemeClr>
                </a:solidFill>
                <a:latin typeface="Abadi" panose="020B0604020104020204" pitchFamily="34" charset="0"/>
              </a:rPr>
              <a:t>sites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 used the key word DISTINCT to show only unique launch sites from the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data.</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358"/>
          <a:stretch/>
        </p:blipFill>
        <p:spPr>
          <a:xfrm>
            <a:off x="2349411" y="2768589"/>
            <a:ext cx="6586786" cy="365862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lvl="3">
              <a:lnSpc>
                <a:spcPct val="100000"/>
              </a:lnSpc>
              <a:spcBef>
                <a:spcPts val="1400"/>
              </a:spcBef>
            </a:pPr>
            <a:r>
              <a:rPr lang="en-US" sz="1600" dirty="0" smtClean="0">
                <a:solidFill>
                  <a:schemeClr val="accent3">
                    <a:lumMod val="25000"/>
                  </a:schemeClr>
                </a:solidFill>
                <a:latin typeface="Abadi" panose="020B0604020104020204" pitchFamily="34" charset="0"/>
              </a:rPr>
              <a:t>We used the above </a:t>
            </a:r>
            <a:r>
              <a:rPr lang="en-US" sz="1600" dirty="0">
                <a:solidFill>
                  <a:schemeClr val="accent3">
                    <a:lumMod val="25000"/>
                  </a:schemeClr>
                </a:solidFill>
                <a:latin typeface="Abadi" panose="020B0604020104020204" pitchFamily="34" charset="0"/>
              </a:rPr>
              <a:t>query to display </a:t>
            </a:r>
            <a:r>
              <a:rPr lang="en-US" sz="1600" dirty="0" smtClean="0">
                <a:solidFill>
                  <a:schemeClr val="accent3">
                    <a:lumMod val="25000"/>
                  </a:schemeClr>
                </a:solidFill>
                <a:latin typeface="Abadi" panose="020B0604020104020204" pitchFamily="34" charset="0"/>
              </a:rPr>
              <a:t>5 records where launch sites begin with ‘CCA’.</a:t>
            </a:r>
            <a:r>
              <a:rPr lang="en-US" sz="1200" dirty="0" smtClean="0">
                <a:solidFill>
                  <a:schemeClr val="accent3">
                    <a:lumMod val="25000"/>
                  </a:schemeClr>
                </a:solidFill>
                <a:latin typeface="Abadi" panose="020B0604020104020204" pitchFamily="34" charset="0"/>
              </a:rPr>
              <a:t> </a:t>
            </a:r>
            <a:endParaRPr lang="en-US" sz="1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42" t="4091" r="1508" b="7170"/>
          <a:stretch/>
        </p:blipFill>
        <p:spPr>
          <a:xfrm>
            <a:off x="742642" y="1825624"/>
            <a:ext cx="10736652" cy="31382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04" y="1712493"/>
            <a:ext cx="10999340" cy="43130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337266"/>
            <a:ext cx="9745589" cy="4043550"/>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lvl="1">
              <a:lnSpc>
                <a:spcPct val="100000"/>
              </a:lnSpc>
              <a:spcBef>
                <a:spcPts val="1400"/>
              </a:spcBef>
            </a:pPr>
            <a:r>
              <a:rPr lang="en-US" sz="1800" dirty="0" smtClean="0">
                <a:solidFill>
                  <a:schemeClr val="accent3">
                    <a:lumMod val="25000"/>
                  </a:schemeClr>
                </a:solidFill>
                <a:latin typeface="Abadi" panose="020B0604020104020204" pitchFamily="34" charset="0"/>
              </a:rPr>
              <a:t>We calculated the </a:t>
            </a:r>
            <a:r>
              <a:rPr lang="en-US" sz="1800" dirty="0">
                <a:solidFill>
                  <a:schemeClr val="accent3">
                    <a:lumMod val="25000"/>
                  </a:schemeClr>
                </a:solidFill>
                <a:latin typeface="Abadi" panose="020B0604020104020204" pitchFamily="34" charset="0"/>
              </a:rPr>
              <a:t>average payload mass carried by booster version F9 </a:t>
            </a:r>
            <a:r>
              <a:rPr lang="en-US" sz="1800" dirty="0" smtClean="0">
                <a:solidFill>
                  <a:schemeClr val="accent3">
                    <a:lumMod val="25000"/>
                  </a:schemeClr>
                </a:solidFill>
                <a:latin typeface="Abadi" panose="020B0604020104020204" pitchFamily="34" charset="0"/>
              </a:rPr>
              <a:t>v1.1</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892"/>
          <a:stretch/>
        </p:blipFill>
        <p:spPr>
          <a:xfrm>
            <a:off x="833143" y="2325187"/>
            <a:ext cx="10422781" cy="37003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08" y="15208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538"/>
          <a:stretch/>
        </p:blipFill>
        <p:spPr>
          <a:xfrm>
            <a:off x="2100243" y="2286285"/>
            <a:ext cx="7094635" cy="43496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0011" y="2974021"/>
            <a:ext cx="10515600" cy="1852380"/>
          </a:xfrm>
        </p:spPr>
        <p:txBody>
          <a:bodyPr/>
          <a:lstStyle/>
          <a:p>
            <a:pPr>
              <a:lnSpc>
                <a:spcPct val="100000"/>
              </a:lnSpc>
              <a:spcBef>
                <a:spcPts val="1200"/>
              </a:spcBef>
            </a:pPr>
            <a:r>
              <a:rPr lang="en-US" sz="3600" dirty="0">
                <a:solidFill>
                  <a:schemeClr val="accent3">
                    <a:lumMod val="25000"/>
                  </a:schemeClr>
                </a:solidFill>
                <a:latin typeface="Abadi" panose="020B0604020104020204" pitchFamily="34" charset="0"/>
              </a:rPr>
              <a:t>Summary of </a:t>
            </a:r>
            <a:r>
              <a:rPr lang="en-US" sz="3600" dirty="0" smtClean="0">
                <a:solidFill>
                  <a:schemeClr val="accent3">
                    <a:lumMod val="25000"/>
                  </a:schemeClr>
                </a:solidFill>
                <a:latin typeface="Abadi" panose="020B0604020104020204" pitchFamily="34" charset="0"/>
              </a:rPr>
              <a:t>methodologies</a:t>
            </a:r>
            <a:r>
              <a:rPr lang="en-US" sz="3600" dirty="0">
                <a:solidFill>
                  <a:schemeClr val="accent3">
                    <a:lumMod val="25000"/>
                  </a:schemeClr>
                </a:solidFill>
                <a:latin typeface="Abadi" panose="020B0604020104020204" pitchFamily="34" charset="0"/>
              </a:rPr>
              <a:t/>
            </a:r>
            <a:br>
              <a:rPr lang="en-US" sz="3600" dirty="0">
                <a:solidFill>
                  <a:schemeClr val="accent3">
                    <a:lumMod val="25000"/>
                  </a:schemeClr>
                </a:solidFill>
                <a:latin typeface="Abadi" panose="020B0604020104020204" pitchFamily="34" charset="0"/>
              </a:rPr>
            </a:br>
            <a:r>
              <a:rPr lang="en-US" sz="3600" dirty="0">
                <a:solidFill>
                  <a:schemeClr val="accent3">
                    <a:lumMod val="25000"/>
                  </a:schemeClr>
                </a:solidFill>
                <a:latin typeface="Abadi" panose="020B0604020104020204" pitchFamily="34" charset="0"/>
              </a:rPr>
              <a:t/>
            </a:r>
            <a:br>
              <a:rPr lang="en-US" sz="3600" dirty="0">
                <a:solidFill>
                  <a:schemeClr val="accent3">
                    <a:lumMod val="25000"/>
                  </a:schemeClr>
                </a:solidFill>
                <a:latin typeface="Abadi" panose="020B0604020104020204" pitchFamily="34" charset="0"/>
              </a:rPr>
            </a:br>
            <a:r>
              <a:rPr lang="en-US" sz="3600" dirty="0">
                <a:solidFill>
                  <a:schemeClr val="accent3">
                    <a:lumMod val="25000"/>
                  </a:schemeClr>
                </a:solidFill>
                <a:latin typeface="Abadi" panose="020B0604020104020204" pitchFamily="34" charset="0"/>
              </a:rPr>
              <a:t/>
            </a:r>
            <a:br>
              <a:rPr lang="en-US" sz="3600" dirty="0">
                <a:solidFill>
                  <a:schemeClr val="accent3">
                    <a:lumMod val="25000"/>
                  </a:schemeClr>
                </a:solidFill>
                <a:latin typeface="Abadi" panose="020B0604020104020204" pitchFamily="34" charset="0"/>
              </a:rPr>
            </a:br>
            <a:r>
              <a:rPr lang="en-US" sz="3600" dirty="0" smtClean="0">
                <a:solidFill>
                  <a:schemeClr val="accent3">
                    <a:lumMod val="25000"/>
                  </a:schemeClr>
                </a:solidFill>
                <a:latin typeface="Abadi" panose="020B0604020104020204" pitchFamily="34" charset="0"/>
              </a:rPr>
              <a:t/>
            </a:r>
            <a:br>
              <a:rPr lang="en-US" sz="3600" dirty="0" smtClean="0">
                <a:solidFill>
                  <a:schemeClr val="accent3">
                    <a:lumMod val="25000"/>
                  </a:schemeClr>
                </a:solidFill>
                <a:latin typeface="Abadi" panose="020B0604020104020204" pitchFamily="34" charset="0"/>
              </a:rPr>
            </a:br>
            <a:r>
              <a:rPr lang="en-US" sz="3600" dirty="0">
                <a:solidFill>
                  <a:schemeClr val="accent3">
                    <a:lumMod val="25000"/>
                  </a:schemeClr>
                </a:solidFill>
                <a:latin typeface="Abadi" panose="020B0604020104020204" pitchFamily="34" charset="0"/>
              </a:rPr>
              <a:t/>
            </a:r>
            <a:br>
              <a:rPr lang="en-US" sz="3600" dirty="0">
                <a:solidFill>
                  <a:schemeClr val="accent3">
                    <a:lumMod val="25000"/>
                  </a:schemeClr>
                </a:solidFill>
                <a:latin typeface="Abadi" panose="020B0604020104020204" pitchFamily="34" charset="0"/>
              </a:rPr>
            </a:br>
            <a:r>
              <a:rPr lang="en-US" sz="3600" dirty="0">
                <a:solidFill>
                  <a:schemeClr val="accent3">
                    <a:lumMod val="25000"/>
                  </a:schemeClr>
                </a:solidFill>
                <a:latin typeface="Abadi" panose="020B0604020104020204" pitchFamily="34" charset="0"/>
              </a:rPr>
              <a:t>Summary of all </a:t>
            </a:r>
            <a:r>
              <a:rPr lang="en-US" sz="3600" dirty="0" smtClean="0">
                <a:solidFill>
                  <a:schemeClr val="accent3">
                    <a:lumMod val="25000"/>
                  </a:schemeClr>
                </a:solidFill>
                <a:latin typeface="Abadi" panose="020B0604020104020204" pitchFamily="34" charset="0"/>
              </a:rPr>
              <a:t>results</a:t>
            </a:r>
            <a:endParaRPr lang="en-US" sz="3600" dirty="0"/>
          </a:p>
        </p:txBody>
      </p:sp>
      <p:sp>
        <p:nvSpPr>
          <p:cNvPr id="3" name="Text Placeholder 2"/>
          <p:cNvSpPr>
            <a:spLocks noGrp="1"/>
          </p:cNvSpPr>
          <p:nvPr>
            <p:ph type="body" idx="1"/>
          </p:nvPr>
        </p:nvSpPr>
        <p:spPr>
          <a:xfrm>
            <a:off x="942372" y="2022422"/>
            <a:ext cx="10515600" cy="4260850"/>
          </a:xfrm>
        </p:spPr>
        <p:txBody>
          <a:bodyPr/>
          <a:lstStyle/>
          <a:p>
            <a:r>
              <a:rPr lang="en-US" sz="1800" dirty="0">
                <a:solidFill>
                  <a:schemeClr val="tx1">
                    <a:lumMod val="65000"/>
                    <a:lumOff val="35000"/>
                  </a:schemeClr>
                </a:solidFill>
              </a:rPr>
              <a:t>In this capstone project, we will predict if the </a:t>
            </a:r>
            <a:r>
              <a:rPr lang="en-US" sz="1800" dirty="0" err="1">
                <a:solidFill>
                  <a:schemeClr val="tx1">
                    <a:lumMod val="65000"/>
                    <a:lumOff val="35000"/>
                  </a:schemeClr>
                </a:solidFill>
              </a:rPr>
              <a:t>SpaceX</a:t>
            </a:r>
            <a:r>
              <a:rPr lang="en-US" sz="1800" dirty="0">
                <a:solidFill>
                  <a:schemeClr val="tx1">
                    <a:lumMod val="65000"/>
                    <a:lumOff val="35000"/>
                  </a:schemeClr>
                </a:solidFill>
              </a:rPr>
              <a:t> Falcon 9 first stage will </a:t>
            </a:r>
            <a:r>
              <a:rPr lang="en-US" sz="1800" dirty="0" smtClean="0">
                <a:solidFill>
                  <a:schemeClr val="tx1">
                    <a:lumMod val="65000"/>
                    <a:lumOff val="35000"/>
                  </a:schemeClr>
                </a:solidFill>
              </a:rPr>
              <a:t>land successfully </a:t>
            </a:r>
            <a:r>
              <a:rPr lang="en-US" sz="1800" dirty="0">
                <a:solidFill>
                  <a:schemeClr val="tx1">
                    <a:lumMod val="65000"/>
                    <a:lumOff val="35000"/>
                  </a:schemeClr>
                </a:solidFill>
              </a:rPr>
              <a:t>using several machine learning classification algorithms.</a:t>
            </a:r>
          </a:p>
          <a:p>
            <a:r>
              <a:rPr lang="en-US" sz="1800" dirty="0" smtClean="0">
                <a:solidFill>
                  <a:schemeClr val="tx1">
                    <a:lumMod val="65000"/>
                    <a:lumOff val="35000"/>
                  </a:schemeClr>
                </a:solidFill>
              </a:rPr>
              <a:t>The </a:t>
            </a:r>
            <a:r>
              <a:rPr lang="en-US" sz="1800" dirty="0">
                <a:solidFill>
                  <a:schemeClr val="tx1">
                    <a:lumMod val="65000"/>
                    <a:lumOff val="35000"/>
                  </a:schemeClr>
                </a:solidFill>
              </a:rPr>
              <a:t>main steps in this project include:</a:t>
            </a:r>
          </a:p>
          <a:p>
            <a:r>
              <a:rPr lang="en-US" sz="1800" dirty="0">
                <a:solidFill>
                  <a:schemeClr val="tx1">
                    <a:lumMod val="65000"/>
                    <a:lumOff val="35000"/>
                  </a:schemeClr>
                </a:solidFill>
              </a:rPr>
              <a:t>• Data collection, wrangling, and formatting</a:t>
            </a:r>
          </a:p>
          <a:p>
            <a:pPr>
              <a:spcBef>
                <a:spcPts val="0"/>
              </a:spcBef>
            </a:pPr>
            <a:r>
              <a:rPr lang="en-US" sz="1800" dirty="0">
                <a:solidFill>
                  <a:schemeClr val="tx1">
                    <a:lumMod val="65000"/>
                    <a:lumOff val="35000"/>
                  </a:schemeClr>
                </a:solidFill>
              </a:rPr>
              <a:t>• Exploratory data </a:t>
            </a:r>
            <a:r>
              <a:rPr lang="en-US" sz="1800" dirty="0" smtClean="0">
                <a:solidFill>
                  <a:schemeClr val="tx1">
                    <a:lumMod val="65000"/>
                    <a:lumOff val="35000"/>
                  </a:schemeClr>
                </a:solidFill>
              </a:rPr>
              <a:t>analysis</a:t>
            </a:r>
          </a:p>
          <a:p>
            <a:pPr>
              <a:spcBef>
                <a:spcPts val="0"/>
              </a:spcBef>
            </a:pPr>
            <a:r>
              <a:rPr lang="en-US" sz="1800" dirty="0" smtClean="0">
                <a:solidFill>
                  <a:schemeClr val="tx1">
                    <a:lumMod val="65000"/>
                    <a:lumOff val="35000"/>
                  </a:schemeClr>
                </a:solidFill>
              </a:rPr>
              <a:t>• Interactive data visualization</a:t>
            </a:r>
          </a:p>
          <a:p>
            <a:pPr>
              <a:spcBef>
                <a:spcPts val="0"/>
              </a:spcBef>
            </a:pPr>
            <a:r>
              <a:rPr lang="en-US" sz="1800" dirty="0" smtClean="0">
                <a:solidFill>
                  <a:schemeClr val="tx1">
                    <a:lumMod val="65000"/>
                    <a:lumOff val="35000"/>
                  </a:schemeClr>
                </a:solidFill>
              </a:rPr>
              <a:t>• Machine learning prediction</a:t>
            </a:r>
          </a:p>
          <a:p>
            <a:endParaRPr lang="en-US" sz="1800" dirty="0" smtClean="0">
              <a:solidFill>
                <a:schemeClr val="tx1">
                  <a:lumMod val="65000"/>
                  <a:lumOff val="35000"/>
                </a:schemeClr>
              </a:solidFill>
            </a:endParaRPr>
          </a:p>
          <a:p>
            <a:endParaRPr lang="en-US" sz="1800" dirty="0" smtClean="0">
              <a:solidFill>
                <a:schemeClr val="tx1">
                  <a:lumMod val="65000"/>
                  <a:lumOff val="35000"/>
                </a:schemeClr>
              </a:solidFill>
            </a:endParaRPr>
          </a:p>
          <a:p>
            <a:pPr>
              <a:spcBef>
                <a:spcPts val="0"/>
              </a:spcBef>
            </a:pPr>
            <a:r>
              <a:rPr lang="en-US" sz="1800" dirty="0" smtClean="0">
                <a:solidFill>
                  <a:schemeClr val="tx1">
                    <a:lumMod val="65000"/>
                    <a:lumOff val="35000"/>
                  </a:schemeClr>
                </a:solidFill>
              </a:rPr>
              <a:t>Our graphs show that some features of the rocket launches have a correlation with the outcome of the launches, i.e., success or failure.</a:t>
            </a:r>
          </a:p>
          <a:p>
            <a:r>
              <a:rPr lang="en-US" sz="1800" dirty="0" smtClean="0">
                <a:solidFill>
                  <a:schemeClr val="tx1">
                    <a:lumMod val="65000"/>
                    <a:lumOff val="35000"/>
                  </a:schemeClr>
                </a:solidFill>
              </a:rPr>
              <a:t>It is also concluded that decision tree may be the best machine learning algorithm to predict if the Falcon 9 first stage will land successfully</a:t>
            </a:r>
            <a:endParaRPr lang="en-US" sz="1800"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1415551"/>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48387" y="147728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outcomes</a:t>
            </a:r>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99"/>
          <a:stretch/>
        </p:blipFill>
        <p:spPr>
          <a:xfrm>
            <a:off x="2778960" y="1895871"/>
            <a:ext cx="5884442" cy="46791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4244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3" b="3079"/>
          <a:stretch/>
        </p:blipFill>
        <p:spPr>
          <a:xfrm>
            <a:off x="3003201" y="1820090"/>
            <a:ext cx="6049219" cy="46242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5149" b="14095"/>
          <a:stretch/>
        </p:blipFill>
        <p:spPr>
          <a:xfrm>
            <a:off x="770009" y="2625728"/>
            <a:ext cx="8922631" cy="36357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77282"/>
            <a:ext cx="1013312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98" t="2490" r="1934" b="6094"/>
          <a:stretch/>
        </p:blipFill>
        <p:spPr>
          <a:xfrm>
            <a:off x="2368381" y="2351597"/>
            <a:ext cx="6544328" cy="422337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global map markets</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730943"/>
            <a:ext cx="10058400" cy="454070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Markers showing Launch Sites with color labels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825625"/>
            <a:ext cx="10058400" cy="44286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distances to Landmarks</a:t>
            </a:r>
            <a:endParaRPr lang="en-US" dirty="0">
              <a:solidFill>
                <a:srgbClr val="0B49CB"/>
              </a:solidFill>
              <a:latin typeface="Abad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2114" b="2502"/>
          <a:stretch/>
        </p:blipFill>
        <p:spPr>
          <a:xfrm>
            <a:off x="770010" y="1527595"/>
            <a:ext cx="10125253" cy="504737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success rate achieved by each Launch Site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82" y="1754399"/>
            <a:ext cx="10058400" cy="44937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754799" y="1627322"/>
            <a:ext cx="10603383" cy="479988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lnSpc>
                <a:spcPct val="170000"/>
              </a:lnSpc>
              <a:spcBef>
                <a:spcPts val="1400"/>
              </a:spcBef>
            </a:pPr>
            <a:r>
              <a:rPr lang="en-US" sz="1800" dirty="0" err="1" smtClean="0">
                <a:solidFill>
                  <a:schemeClr val="tx1">
                    <a:lumMod val="50000"/>
                    <a:lumOff val="50000"/>
                  </a:schemeClr>
                </a:solidFill>
                <a:latin typeface="Abadi" panose="020B0604020104020204" pitchFamily="34" charset="0"/>
              </a:rPr>
              <a:t>SpaceX</a:t>
            </a:r>
            <a:r>
              <a:rPr lang="en-US" sz="1800" dirty="0" smtClean="0">
                <a:solidFill>
                  <a:schemeClr val="tx1">
                    <a:lumMod val="50000"/>
                    <a:lumOff val="50000"/>
                  </a:schemeClr>
                </a:solidFill>
                <a:latin typeface="Abadi" panose="020B0604020104020204" pitchFamily="34" charset="0"/>
              </a:rPr>
              <a:t>, A leader in the space industry strives to make space travel affordable for everyone. It’s accomplishments include sending spacecraft to the International Space Station, launching a satellite constellation that provides Internet access and sending manned missions to space. </a:t>
            </a:r>
            <a:r>
              <a:rPr lang="en-US" sz="1800" dirty="0" err="1" smtClean="0">
                <a:solidFill>
                  <a:schemeClr val="tx1">
                    <a:lumMod val="50000"/>
                    <a:lumOff val="50000"/>
                  </a:schemeClr>
                </a:solidFill>
                <a:latin typeface="Abadi" panose="020B0604020104020204" pitchFamily="34" charset="0"/>
              </a:rPr>
              <a:t>SpaceX</a:t>
            </a:r>
            <a:r>
              <a:rPr lang="en-US" sz="1800" dirty="0" smtClean="0">
                <a:solidFill>
                  <a:schemeClr val="tx1">
                    <a:lumMod val="50000"/>
                    <a:lumOff val="50000"/>
                  </a:schemeClr>
                </a:solidFill>
                <a:latin typeface="Abadi" panose="020B0604020104020204" pitchFamily="34" charset="0"/>
              </a:rPr>
              <a:t> can do this because the rocket launches are relatively inexpensive ($62 million per launch) due to its novel reuse of the first stage of its Falcon 9 rocket other providers which are not able to reuse the first stage cost upwards of $165 million each. By determining if the first stage will land, we can determine the price of the launch. To do this, we can use public data and machine learning models to predict whether </a:t>
            </a:r>
            <a:r>
              <a:rPr lang="en-US" sz="1800" dirty="0" err="1" smtClean="0">
                <a:solidFill>
                  <a:schemeClr val="tx1">
                    <a:lumMod val="50000"/>
                    <a:lumOff val="50000"/>
                  </a:schemeClr>
                </a:solidFill>
                <a:latin typeface="Abadi" panose="020B0604020104020204" pitchFamily="34" charset="0"/>
              </a:rPr>
              <a:t>SpaceX</a:t>
            </a:r>
            <a:r>
              <a:rPr lang="en-US" sz="1800" dirty="0" smtClean="0">
                <a:solidFill>
                  <a:schemeClr val="tx1">
                    <a:lumMod val="50000"/>
                    <a:lumOff val="50000"/>
                  </a:schemeClr>
                </a:solidFill>
                <a:latin typeface="Abadi" panose="020B0604020104020204" pitchFamily="34" charset="0"/>
              </a:rPr>
              <a:t> - or a competing company - can reuse the first stage.</a:t>
            </a:r>
          </a:p>
          <a:p>
            <a:pPr>
              <a:spcBef>
                <a:spcPts val="1400"/>
              </a:spcBef>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p>
          <a:p>
            <a:pPr lvl="1">
              <a:lnSpc>
                <a:spcPct val="120000"/>
              </a:lnSpc>
              <a:spcBef>
                <a:spcPts val="1800"/>
              </a:spcBef>
            </a:pPr>
            <a:r>
              <a:rPr lang="en-US" sz="1800" dirty="0">
                <a:solidFill>
                  <a:schemeClr val="tx1">
                    <a:lumMod val="50000"/>
                    <a:lumOff val="50000"/>
                  </a:schemeClr>
                </a:solidFill>
                <a:latin typeface="Abadi" panose="020B0604020104020204" pitchFamily="34" charset="0"/>
              </a:rPr>
              <a:t>How </a:t>
            </a:r>
            <a:r>
              <a:rPr lang="en-US" sz="1800" dirty="0" smtClean="0">
                <a:solidFill>
                  <a:schemeClr val="tx1">
                    <a:lumMod val="50000"/>
                    <a:lumOff val="50000"/>
                  </a:schemeClr>
                </a:solidFill>
                <a:latin typeface="Abadi" panose="020B0604020104020204" pitchFamily="34" charset="0"/>
              </a:rPr>
              <a:t>payload mass</a:t>
            </a:r>
            <a:r>
              <a:rPr lang="en-US" sz="1800" dirty="0">
                <a:solidFill>
                  <a:schemeClr val="tx1">
                    <a:lumMod val="50000"/>
                    <a:lumOff val="50000"/>
                  </a:schemeClr>
                </a:solidFill>
                <a:latin typeface="Abadi" panose="020B0604020104020204" pitchFamily="34" charset="0"/>
              </a:rPr>
              <a:t>, launch site, number of flights, and orbits abstract first stage landing </a:t>
            </a:r>
            <a:r>
              <a:rPr lang="en-US" sz="1800" dirty="0" smtClean="0">
                <a:solidFill>
                  <a:schemeClr val="tx1">
                    <a:lumMod val="50000"/>
                    <a:lumOff val="50000"/>
                  </a:schemeClr>
                </a:solidFill>
                <a:latin typeface="Abadi" panose="020B0604020104020204" pitchFamily="34" charset="0"/>
              </a:rPr>
              <a:t>success</a:t>
            </a:r>
          </a:p>
          <a:p>
            <a:pPr lvl="1">
              <a:lnSpc>
                <a:spcPct val="120000"/>
              </a:lnSpc>
              <a:spcBef>
                <a:spcPts val="1400"/>
              </a:spcBef>
            </a:pPr>
            <a:r>
              <a:rPr lang="en-US" sz="1800" dirty="0">
                <a:solidFill>
                  <a:schemeClr val="tx1">
                    <a:lumMod val="50000"/>
                    <a:lumOff val="50000"/>
                  </a:schemeClr>
                </a:solidFill>
                <a:latin typeface="Abadi" panose="020B0604020104020204" pitchFamily="34" charset="0"/>
              </a:rPr>
              <a:t>Rate of successful landings </a:t>
            </a:r>
            <a:r>
              <a:rPr lang="en-US" sz="1800" dirty="0" smtClean="0">
                <a:solidFill>
                  <a:schemeClr val="tx1">
                    <a:lumMod val="50000"/>
                    <a:lumOff val="50000"/>
                  </a:schemeClr>
                </a:solidFill>
                <a:latin typeface="Abadi" panose="020B0604020104020204" pitchFamily="34" charset="0"/>
              </a:rPr>
              <a:t>overtime</a:t>
            </a:r>
          </a:p>
          <a:p>
            <a:pPr lvl="1">
              <a:lnSpc>
                <a:spcPct val="120000"/>
              </a:lnSpc>
              <a:spcBef>
                <a:spcPts val="1400"/>
              </a:spcBef>
            </a:pPr>
            <a:r>
              <a:rPr lang="en-US" sz="1800" dirty="0" smtClean="0">
                <a:solidFill>
                  <a:schemeClr val="tx1">
                    <a:lumMod val="50000"/>
                    <a:lumOff val="50000"/>
                  </a:schemeClr>
                </a:solidFill>
                <a:latin typeface="Abadi" panose="020B0604020104020204" pitchFamily="34" charset="0"/>
              </a:rPr>
              <a:t>Best </a:t>
            </a:r>
            <a:r>
              <a:rPr lang="en-US" sz="1800" dirty="0">
                <a:solidFill>
                  <a:schemeClr val="tx1">
                    <a:lumMod val="50000"/>
                    <a:lumOff val="50000"/>
                  </a:schemeClr>
                </a:solidFill>
                <a:latin typeface="Abadi" panose="020B0604020104020204" pitchFamily="34" charset="0"/>
              </a:rPr>
              <a:t>predictive model for successful landing (</a:t>
            </a:r>
            <a:r>
              <a:rPr lang="en-US" sz="1800" dirty="0" smtClean="0">
                <a:solidFill>
                  <a:schemeClr val="tx1">
                    <a:lumMod val="50000"/>
                    <a:lumOff val="50000"/>
                  </a:schemeClr>
                </a:solidFill>
                <a:latin typeface="Abadi" panose="020B0604020104020204" pitchFamily="34" charset="0"/>
              </a:rPr>
              <a:t>binary classification]</a:t>
            </a:r>
            <a:endParaRPr lang="en-US" sz="1800" dirty="0">
              <a:solidFill>
                <a:schemeClr val="tx1">
                  <a:lumMod val="50000"/>
                  <a:lumOff val="50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the Launch Site with the highest launch success ratio </a:t>
            </a:r>
            <a:endParaRPr lang="en-US" dirty="0">
              <a:solidFill>
                <a:srgbClr val="0B49CB"/>
              </a:solidFill>
              <a:latin typeface="Abad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9444"/>
          <a:stretch/>
        </p:blipFill>
        <p:spPr>
          <a:xfrm>
            <a:off x="770011" y="1637211"/>
            <a:ext cx="10479138" cy="438836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xmlns=""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Scatter Plot of </a:t>
            </a:r>
            <a:r>
              <a:rPr lang="en-US" dirty="0" err="1" smtClean="0">
                <a:solidFill>
                  <a:srgbClr val="0B49CB"/>
                </a:solidFill>
                <a:latin typeface="Abadi"/>
              </a:rPr>
              <a:t>PayLoad</a:t>
            </a:r>
            <a:r>
              <a:rPr lang="en-US" dirty="0" smtClean="0">
                <a:solidFill>
                  <a:srgbClr val="0B49CB"/>
                </a:solidFill>
                <a:latin typeface="Abadi"/>
              </a:rPr>
              <a:t> </a:t>
            </a:r>
            <a:r>
              <a:rPr lang="en-US" dirty="0" err="1" smtClean="0">
                <a:solidFill>
                  <a:srgbClr val="0B49CB"/>
                </a:solidFill>
                <a:latin typeface="Abadi"/>
              </a:rPr>
              <a:t>vs</a:t>
            </a:r>
            <a:r>
              <a:rPr lang="en-US" dirty="0" smtClean="0">
                <a:solidFill>
                  <a:srgbClr val="0B49CB"/>
                </a:solidFill>
                <a:latin typeface="Abadi"/>
              </a:rPr>
              <a:t> Launch Outcome for all sites with different payload selected </a:t>
            </a:r>
            <a:r>
              <a:rPr lang="en-US" dirty="0" smtClean="0">
                <a:solidFill>
                  <a:srgbClr val="0B49CB"/>
                </a:solidFill>
                <a:latin typeface="Abadi"/>
              </a:rPr>
              <a:t>by</a:t>
            </a:r>
            <a:r>
              <a:rPr lang="en-US" dirty="0" smtClean="0">
                <a:solidFill>
                  <a:srgbClr val="0B49CB"/>
                </a:solidFill>
                <a:latin typeface="Abadi"/>
              </a:rPr>
              <a:t> range slider</a:t>
            </a:r>
            <a:endParaRPr lang="en-US" dirty="0">
              <a:solidFill>
                <a:srgbClr val="0B49CB"/>
              </a:solidFill>
              <a:latin typeface="Abad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19" t="29873" r="2256" b="2686"/>
          <a:stretch/>
        </p:blipFill>
        <p:spPr>
          <a:xfrm>
            <a:off x="770011" y="1666317"/>
            <a:ext cx="11157456" cy="410900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0" y="2082114"/>
            <a:ext cx="10337383"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a:t>
            </a:r>
            <a:r>
              <a:rPr lang="en-US" sz="1800" dirty="0" err="1">
                <a:solidFill>
                  <a:schemeClr val="accent3">
                    <a:lumMod val="25000"/>
                  </a:schemeClr>
                </a:solidFill>
                <a:latin typeface="Abadi" panose="020B0604020104020204" pitchFamily="34" charset="0"/>
              </a:rPr>
              <a:t>D</a:t>
            </a:r>
            <a:r>
              <a:rPr lang="en-US" sz="1800" dirty="0" err="1" smtClean="0">
                <a:solidFill>
                  <a:schemeClr val="accent3">
                    <a:lumMod val="25000"/>
                  </a:schemeClr>
                </a:solidFill>
                <a:latin typeface="Abadi" panose="020B0604020104020204" pitchFamily="34" charset="0"/>
              </a:rPr>
              <a:t>ecisionTree</a:t>
            </a:r>
            <a:r>
              <a:rPr lang="en-US" sz="1800" dirty="0" smtClean="0">
                <a:solidFill>
                  <a:schemeClr val="accent3">
                    <a:lumMod val="25000"/>
                  </a:schemeClr>
                </a:solidFill>
                <a:latin typeface="Abadi" panose="020B0604020104020204" pitchFamily="34" charset="0"/>
              </a:rPr>
              <a:t> classifier is the model with the highest classification accuracy</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089" r="2635"/>
          <a:stretch/>
        </p:blipFill>
        <p:spPr>
          <a:xfrm>
            <a:off x="770010" y="1750425"/>
            <a:ext cx="10770403" cy="311766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1524000"/>
            <a:ext cx="9477960" cy="43449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confusion matrix of the best performing model with an explanation </a:t>
            </a: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The confusion matrix for the </a:t>
            </a:r>
            <a:r>
              <a:rPr lang="en-US" sz="1800" dirty="0" err="1" smtClean="0">
                <a:solidFill>
                  <a:schemeClr val="tx1">
                    <a:lumMod val="65000"/>
                    <a:lumOff val="35000"/>
                  </a:schemeClr>
                </a:solidFill>
                <a:latin typeface="Abadi" panose="020B0604020104020204" pitchFamily="34" charset="0"/>
              </a:rPr>
              <a:t>DecisionTree</a:t>
            </a:r>
            <a:r>
              <a:rPr lang="en-US" sz="1800" dirty="0" smtClean="0">
                <a:solidFill>
                  <a:schemeClr val="tx1">
                    <a:lumMod val="65000"/>
                    <a:lumOff val="35000"/>
                  </a:schemeClr>
                </a:solidFill>
                <a:latin typeface="Abadi" panose="020B0604020104020204" pitchFamily="34" charset="0"/>
              </a:rPr>
              <a:t> classifier shows that the classifier can distinguish between the different classes. The major problem is the false positives .i.e.,</a:t>
            </a:r>
            <a:r>
              <a:rPr lang="en-US" sz="1800" dirty="0">
                <a:solidFill>
                  <a:schemeClr val="tx1">
                    <a:lumMod val="65000"/>
                    <a:lumOff val="35000"/>
                  </a:schemeClr>
                </a:solidFill>
                <a:latin typeface="Abadi" panose="020B0604020104020204" pitchFamily="34" charset="0"/>
              </a:rPr>
              <a:t> </a:t>
            </a:r>
            <a:r>
              <a:rPr lang="en-US" sz="1800" dirty="0">
                <a:solidFill>
                  <a:schemeClr val="tx1">
                    <a:lumMod val="65000"/>
                    <a:lumOff val="35000"/>
                  </a:schemeClr>
                </a:solidFill>
                <a:latin typeface="Abadi" panose="020B0604020104020204" pitchFamily="34" charset="0"/>
              </a:rPr>
              <a:t>u</a:t>
            </a:r>
            <a:r>
              <a:rPr lang="en-US" sz="1800" dirty="0" smtClean="0">
                <a:solidFill>
                  <a:schemeClr val="tx1">
                    <a:lumMod val="65000"/>
                    <a:lumOff val="35000"/>
                  </a:schemeClr>
                </a:solidFill>
                <a:latin typeface="Abadi" panose="020B0604020104020204" pitchFamily="34" charset="0"/>
              </a:rPr>
              <a:t>nsuccessful landing marked as successful as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950" r="4531" b="2065"/>
          <a:stretch/>
        </p:blipFill>
        <p:spPr>
          <a:xfrm>
            <a:off x="3675017" y="3015252"/>
            <a:ext cx="4750546" cy="36032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We can conclude that</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The larger the flight amount at a launch site, he greater the success rate at a lunch </a:t>
            </a:r>
            <a:r>
              <a:rPr lang="en-US" sz="1800" dirty="0" err="1" smtClean="0">
                <a:solidFill>
                  <a:schemeClr val="tx1">
                    <a:lumMod val="65000"/>
                    <a:lumOff val="35000"/>
                  </a:schemeClr>
                </a:solidFill>
                <a:latin typeface="Abadi" panose="020B0604020104020204" pitchFamily="34" charset="0"/>
              </a:rPr>
              <a:t>sie</a:t>
            </a:r>
            <a:r>
              <a:rPr lang="en-US" sz="1800" dirty="0" smtClean="0">
                <a:solidFill>
                  <a:schemeClr val="tx1">
                    <a:lumMod val="65000"/>
                    <a:lumOff val="35000"/>
                  </a:schemeClr>
                </a:solidFill>
                <a:latin typeface="Abadi" panose="020B0604020104020204" pitchFamily="34" charset="0"/>
              </a:rPr>
              <a:t>.</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Launch success rate started to increase in 2013 till 2020.</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Orbits ES-L1, GEO, HEO, SSO, VLEO had the most success rate.</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KSC LC-39A had the most successful launches of any sites.</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The </a:t>
            </a:r>
            <a:r>
              <a:rPr lang="en-US" sz="1800" dirty="0" err="1" smtClean="0">
                <a:solidFill>
                  <a:schemeClr val="tx1">
                    <a:lumMod val="65000"/>
                    <a:lumOff val="35000"/>
                  </a:schemeClr>
                </a:solidFill>
                <a:latin typeface="Abadi" panose="020B0604020104020204" pitchFamily="34" charset="0"/>
              </a:rPr>
              <a:t>DecisionTree</a:t>
            </a:r>
            <a:r>
              <a:rPr lang="en-US" sz="1800" dirty="0" smtClean="0">
                <a:solidFill>
                  <a:schemeClr val="tx1">
                    <a:lumMod val="65000"/>
                    <a:lumOff val="35000"/>
                  </a:schemeClr>
                </a:solidFill>
                <a:latin typeface="Abadi" panose="020B0604020104020204" pitchFamily="34" charset="0"/>
              </a:rPr>
              <a:t> classifier is the best  machine learning algorithm for the task</a:t>
            </a:r>
            <a:endParaRPr lang="en-US" sz="2200" dirty="0">
              <a:solidFill>
                <a:schemeClr val="tx1">
                  <a:lumMod val="65000"/>
                  <a:lumOff val="3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0"/>
              </a:spcBef>
            </a:pPr>
            <a:r>
              <a:rPr lang="en-US" sz="7600" dirty="0">
                <a:solidFill>
                  <a:schemeClr val="bg2">
                    <a:lumMod val="50000"/>
                  </a:schemeClr>
                </a:solidFill>
                <a:latin typeface="Abadi"/>
              </a:rPr>
              <a:t>U</a:t>
            </a:r>
            <a:r>
              <a:rPr lang="en-US" sz="7600" dirty="0" smtClean="0">
                <a:solidFill>
                  <a:schemeClr val="bg2">
                    <a:lumMod val="50000"/>
                  </a:schemeClr>
                </a:solidFill>
                <a:latin typeface="Abadi"/>
              </a:rPr>
              <a:t>sing </a:t>
            </a:r>
            <a:r>
              <a:rPr lang="en-US" sz="7600" dirty="0" err="1" smtClean="0">
                <a:solidFill>
                  <a:schemeClr val="bg2">
                    <a:lumMod val="50000"/>
                  </a:schemeClr>
                </a:solidFill>
                <a:latin typeface="Abadi"/>
              </a:rPr>
              <a:t>S</a:t>
            </a:r>
            <a:r>
              <a:rPr lang="en-US" sz="7600" dirty="0" err="1" smtClean="0">
                <a:solidFill>
                  <a:schemeClr val="bg2">
                    <a:lumMod val="50000"/>
                  </a:schemeClr>
                </a:solidFill>
                <a:latin typeface="Abadi"/>
              </a:rPr>
              <a:t>paceX</a:t>
            </a:r>
            <a:r>
              <a:rPr lang="en-US" sz="7600" dirty="0" smtClean="0">
                <a:solidFill>
                  <a:schemeClr val="bg2">
                    <a:lumMod val="50000"/>
                  </a:schemeClr>
                </a:solidFill>
                <a:latin typeface="Abadi"/>
              </a:rPr>
              <a:t> REST API </a:t>
            </a:r>
          </a:p>
          <a:p>
            <a:pPr lvl="1">
              <a:lnSpc>
                <a:spcPct val="120000"/>
              </a:lnSpc>
              <a:spcBef>
                <a:spcPts val="0"/>
              </a:spcBef>
            </a:pPr>
            <a:r>
              <a:rPr lang="en-US" sz="7600" dirty="0">
                <a:solidFill>
                  <a:schemeClr val="bg2">
                    <a:lumMod val="50000"/>
                  </a:schemeClr>
                </a:solidFill>
                <a:latin typeface="Abadi"/>
              </a:rPr>
              <a:t>Using </a:t>
            </a:r>
            <a:r>
              <a:rPr lang="en-US" sz="7600" dirty="0" smtClean="0">
                <a:solidFill>
                  <a:schemeClr val="bg2">
                    <a:lumMod val="50000"/>
                  </a:schemeClr>
                </a:solidFill>
                <a:latin typeface="Abadi"/>
              </a:rPr>
              <a:t>web scrapping </a:t>
            </a:r>
            <a:r>
              <a:rPr lang="en-US" sz="7600" dirty="0">
                <a:solidFill>
                  <a:schemeClr val="bg2">
                    <a:lumMod val="50000"/>
                  </a:schemeClr>
                </a:solidFill>
                <a:latin typeface="Abadi"/>
              </a:rPr>
              <a:t>from </a:t>
            </a:r>
            <a:r>
              <a:rPr lang="en-US" sz="7600" dirty="0" smtClean="0">
                <a:solidFill>
                  <a:schemeClr val="bg2">
                    <a:lumMod val="50000"/>
                  </a:schemeClr>
                </a:solidFill>
                <a:latin typeface="Abadi"/>
              </a:rPr>
              <a:t>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0"/>
              </a:spcBef>
            </a:pPr>
            <a:r>
              <a:rPr lang="en-US" sz="7600" dirty="0" smtClean="0">
                <a:solidFill>
                  <a:schemeClr val="bg2">
                    <a:lumMod val="50000"/>
                  </a:schemeClr>
                </a:solidFill>
                <a:latin typeface="Abadi"/>
              </a:rPr>
              <a:t>Filtering the data </a:t>
            </a:r>
          </a:p>
          <a:p>
            <a:pPr lvl="1">
              <a:lnSpc>
                <a:spcPct val="120000"/>
              </a:lnSpc>
              <a:spcBef>
                <a:spcPts val="0"/>
              </a:spcBef>
            </a:pPr>
            <a:r>
              <a:rPr lang="en-US" sz="7600" dirty="0">
                <a:solidFill>
                  <a:schemeClr val="bg2">
                    <a:lumMod val="50000"/>
                  </a:schemeClr>
                </a:solidFill>
                <a:latin typeface="Abadi"/>
              </a:rPr>
              <a:t>Dealing with missing </a:t>
            </a:r>
            <a:r>
              <a:rPr lang="en-US" sz="7600" dirty="0" smtClean="0">
                <a:solidFill>
                  <a:schemeClr val="bg2">
                    <a:lumMod val="50000"/>
                  </a:schemeClr>
                </a:solidFill>
                <a:latin typeface="Abadi"/>
              </a:rPr>
              <a:t>values </a:t>
            </a:r>
          </a:p>
          <a:p>
            <a:pPr lvl="1">
              <a:lnSpc>
                <a:spcPct val="120000"/>
              </a:lnSpc>
              <a:spcBef>
                <a:spcPts val="0"/>
              </a:spcBef>
            </a:pPr>
            <a:r>
              <a:rPr lang="en-US" sz="7600" dirty="0">
                <a:solidFill>
                  <a:schemeClr val="bg2">
                    <a:lumMod val="50000"/>
                  </a:schemeClr>
                </a:solidFill>
                <a:latin typeface="Abadi"/>
              </a:rPr>
              <a:t>Using </a:t>
            </a:r>
            <a:r>
              <a:rPr lang="en-US" sz="7600" dirty="0" smtClean="0">
                <a:solidFill>
                  <a:schemeClr val="bg2">
                    <a:lumMod val="50000"/>
                  </a:schemeClr>
                </a:solidFill>
                <a:latin typeface="Abadi"/>
              </a:rPr>
              <a:t>One </a:t>
            </a:r>
            <a:r>
              <a:rPr lang="en-US" sz="7600" dirty="0" smtClean="0">
                <a:solidFill>
                  <a:schemeClr val="bg2">
                    <a:lumMod val="50000"/>
                  </a:schemeClr>
                </a:solidFill>
                <a:latin typeface="Abadi"/>
              </a:rPr>
              <a:t>H</a:t>
            </a:r>
            <a:r>
              <a:rPr lang="en-US" sz="7600" dirty="0" smtClean="0">
                <a:solidFill>
                  <a:schemeClr val="bg2">
                    <a:lumMod val="50000"/>
                  </a:schemeClr>
                </a:solidFill>
                <a:latin typeface="Abadi"/>
              </a:rPr>
              <a:t>ot Encoding </a:t>
            </a:r>
            <a:r>
              <a:rPr lang="en-US" sz="7600" dirty="0">
                <a:solidFill>
                  <a:schemeClr val="bg2">
                    <a:lumMod val="50000"/>
                  </a:schemeClr>
                </a:solidFill>
                <a:latin typeface="Abadi"/>
              </a:rPr>
              <a:t>to prepare the data to a binary </a:t>
            </a:r>
            <a:r>
              <a:rPr lang="en-US" sz="7600" dirty="0" smtClean="0">
                <a:solidFill>
                  <a:schemeClr val="bg2">
                    <a:lumMod val="50000"/>
                  </a:schemeClr>
                </a:solidFill>
                <a:latin typeface="Abadi"/>
              </a:rPr>
              <a:t>classification</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0"/>
              </a:spcBef>
            </a:pPr>
            <a:r>
              <a:rPr lang="en-US" sz="7600" dirty="0" smtClean="0">
                <a:solidFill>
                  <a:schemeClr val="bg2">
                    <a:lumMod val="50000"/>
                  </a:schemeClr>
                </a:solidFill>
                <a:latin typeface="Abadi"/>
              </a:rPr>
              <a:t>Building, tuning and evaluation of classification models to ensure the best results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ar-SA"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Collection process involved a combination of API requests from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REST API and Web Scraping data from a table in </a:t>
            </a:r>
            <a:r>
              <a:rPr lang="en-US" sz="1800" dirty="0" err="1" smtClean="0">
                <a:solidFill>
                  <a:schemeClr val="accent3">
                    <a:lumMod val="25000"/>
                  </a:schemeClr>
                </a:solidFill>
                <a:latin typeface="Abadi" panose="020B0604020104020204" pitchFamily="34" charset="0"/>
              </a:rPr>
              <a:t>SpaceX’s</a:t>
            </a:r>
            <a:r>
              <a:rPr lang="en-US" sz="1800" dirty="0" smtClean="0">
                <a:solidFill>
                  <a:schemeClr val="accent3">
                    <a:lumMod val="25000"/>
                  </a:schemeClr>
                </a:solidFill>
                <a:latin typeface="Abadi" panose="020B0604020104020204" pitchFamily="34" charset="0"/>
              </a:rPr>
              <a:t> Wikipedia entry.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 had to use both of these data collection method in order to get complete information about the launches for a more detailed analysis.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C</a:t>
            </a:r>
            <a:r>
              <a:rPr lang="en-US" sz="2200" dirty="0" smtClean="0">
                <a:solidFill>
                  <a:schemeClr val="accent3">
                    <a:lumMod val="25000"/>
                  </a:schemeClr>
                </a:solidFill>
                <a:latin typeface="Abadi" panose="020B0604020104020204" pitchFamily="34" charset="0"/>
              </a:rPr>
              <a:t>olumns are obtained by using </a:t>
            </a:r>
            <a:r>
              <a:rPr lang="en-US" sz="2200" dirty="0" err="1" smtClean="0">
                <a:solidFill>
                  <a:schemeClr val="accent3">
                    <a:lumMod val="25000"/>
                  </a:schemeClr>
                </a:solidFill>
                <a:latin typeface="Abadi" panose="020B0604020104020204" pitchFamily="34" charset="0"/>
              </a:rPr>
              <a:t>Sp</a:t>
            </a:r>
            <a:r>
              <a:rPr lang="en-US" sz="2200" dirty="0" err="1" smtClean="0">
                <a:solidFill>
                  <a:schemeClr val="accent3">
                    <a:lumMod val="25000"/>
                  </a:schemeClr>
                </a:solidFill>
                <a:latin typeface="Abadi" panose="020B0604020104020204" pitchFamily="34" charset="0"/>
              </a:rPr>
              <a:t>aceX</a:t>
            </a:r>
            <a:r>
              <a:rPr lang="en-US" sz="2200" dirty="0" smtClean="0">
                <a:solidFill>
                  <a:schemeClr val="accent3">
                    <a:lumMod val="25000"/>
                  </a:schemeClr>
                </a:solidFill>
                <a:latin typeface="Abadi" panose="020B0604020104020204" pitchFamily="34" charset="0"/>
              </a:rPr>
              <a:t> REST API:</a:t>
            </a:r>
          </a:p>
          <a:p>
            <a:pPr lvl="1">
              <a:lnSpc>
                <a:spcPct val="100000"/>
              </a:lnSpc>
              <a:spcBef>
                <a:spcPts val="1400"/>
              </a:spcBef>
            </a:pP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Date,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Outcome, Flight, </a:t>
            </a:r>
            <a:r>
              <a:rPr lang="en-US" sz="1800"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Reused, Legs, </a:t>
            </a:r>
            <a:r>
              <a:rPr lang="en-US" sz="1800"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Block, </a:t>
            </a:r>
            <a:r>
              <a:rPr lang="en-US" sz="1800" dirty="0" err="1">
                <a:solidFill>
                  <a:schemeClr val="accent3">
                    <a:lumMod val="25000"/>
                  </a:schemeClr>
                </a:solidFill>
                <a:latin typeface="Abadi" panose="020B0604020104020204" pitchFamily="34" charset="0"/>
              </a:rPr>
              <a:t>ReusedCount</a:t>
            </a:r>
            <a:r>
              <a:rPr lang="en-US" sz="1800" dirty="0">
                <a:solidFill>
                  <a:schemeClr val="accent3">
                    <a:lumMod val="25000"/>
                  </a:schemeClr>
                </a:solidFill>
                <a:latin typeface="Abadi" panose="020B0604020104020204" pitchFamily="34" charset="0"/>
              </a:rPr>
              <a:t>, Serial, Longitude, Latitude</a:t>
            </a:r>
            <a:r>
              <a:rPr lang="en-US" sz="1800" dirty="0" smtClean="0">
                <a:solidFill>
                  <a:schemeClr val="accent3">
                    <a:lumMod val="25000"/>
                  </a:schemeClr>
                </a:solidFill>
                <a:latin typeface="Abadi" panose="020B0604020104020204" pitchFamily="34" charset="0"/>
              </a:rPr>
              <a:t>.</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Data Columns Auto obtained by using Wikipedia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Flight </a:t>
            </a:r>
            <a:r>
              <a:rPr lang="en-US" sz="1800" dirty="0" smtClean="0">
                <a:solidFill>
                  <a:schemeClr val="accent3">
                    <a:lumMod val="25000"/>
                  </a:schemeClr>
                </a:solidFill>
                <a:latin typeface="Abadi" panose="020B0604020104020204" pitchFamily="34" charset="0"/>
              </a:rPr>
              <a:t>No., L</a:t>
            </a:r>
            <a:r>
              <a:rPr lang="en-US" sz="1800" dirty="0" smtClean="0">
                <a:solidFill>
                  <a:schemeClr val="accent3">
                    <a:lumMod val="25000"/>
                  </a:schemeClr>
                </a:solidFill>
                <a:latin typeface="Abadi" panose="020B0604020104020204" pitchFamily="34" charset="0"/>
              </a:rPr>
              <a:t>aunch site, Payload, </a:t>
            </a:r>
            <a:r>
              <a:rPr lang="en-US" sz="1800" dirty="0" err="1" smtClean="0">
                <a:solidFill>
                  <a:schemeClr val="accent3">
                    <a:lumMod val="25000"/>
                  </a:schemeClr>
                </a:solidFill>
                <a:latin typeface="Abadi" panose="020B0604020104020204" pitchFamily="34" charset="0"/>
              </a:rPr>
              <a:t>PayloadMass</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O</a:t>
            </a:r>
            <a:r>
              <a:rPr lang="en-US" sz="1800" dirty="0" smtClean="0">
                <a:solidFill>
                  <a:schemeClr val="accent3">
                    <a:lumMod val="25000"/>
                  </a:schemeClr>
                </a:solidFill>
                <a:latin typeface="Abadi" panose="020B0604020104020204" pitchFamily="34" charset="0"/>
              </a:rPr>
              <a:t>rbit, Customer, Launch outcome, Version Booster, Booster Landing, Date, Time.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618939"/>
            <a:ext cx="10601251" cy="383748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1334125" y="5624356"/>
            <a:ext cx="9503764" cy="107939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the completed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p:cNvSpPr/>
          <p:nvPr/>
        </p:nvSpPr>
        <p:spPr>
          <a:xfrm>
            <a:off x="1278488" y="1910975"/>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Requesting rocket launch data from </a:t>
            </a:r>
            <a:r>
              <a:rPr lang="en-US" dirty="0" err="1" smtClean="0"/>
              <a:t>SpaceX</a:t>
            </a:r>
            <a:r>
              <a:rPr lang="en-US" dirty="0" smtClean="0"/>
              <a:t> API</a:t>
            </a:r>
            <a:endParaRPr lang="en-US" dirty="0"/>
          </a:p>
        </p:txBody>
      </p:sp>
      <p:sp>
        <p:nvSpPr>
          <p:cNvPr id="7" name="Rounded Rectangle 6"/>
          <p:cNvSpPr/>
          <p:nvPr/>
        </p:nvSpPr>
        <p:spPr>
          <a:xfrm>
            <a:off x="3771533" y="1904253"/>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Decoding the response content using </a:t>
            </a:r>
            <a:r>
              <a:rPr lang="en-US" sz="1400" dirty="0" smtClean="0">
                <a:latin typeface="Andalus" panose="02020603050405020304" pitchFamily="18" charset="-78"/>
                <a:cs typeface="Andalus" panose="02020603050405020304" pitchFamily="18" charset="-78"/>
              </a:rPr>
              <a:t>.</a:t>
            </a:r>
            <a:r>
              <a:rPr lang="en-US" sz="1400" dirty="0" err="1" smtClean="0">
                <a:latin typeface="Andalus" panose="02020603050405020304" pitchFamily="18" charset="-78"/>
                <a:cs typeface="Andalus" panose="02020603050405020304" pitchFamily="18" charset="-78"/>
              </a:rPr>
              <a:t>json</a:t>
            </a:r>
            <a:r>
              <a:rPr lang="en-US" sz="1400" dirty="0" smtClean="0">
                <a:latin typeface="Andalus" panose="02020603050405020304" pitchFamily="18" charset="-78"/>
                <a:cs typeface="Andalus" panose="02020603050405020304" pitchFamily="18" charset="-78"/>
              </a:rPr>
              <a:t>() </a:t>
            </a:r>
            <a:r>
              <a:rPr lang="en-US" sz="1400" dirty="0" smtClean="0"/>
              <a:t>&amp; turning it into a  </a:t>
            </a:r>
            <a:r>
              <a:rPr lang="en-US" sz="1400" dirty="0" err="1" smtClean="0"/>
              <a:t>dataframe</a:t>
            </a:r>
            <a:r>
              <a:rPr lang="en-US" sz="1400" dirty="0" smtClean="0"/>
              <a:t> using </a:t>
            </a:r>
            <a:r>
              <a:rPr lang="en-US" sz="1400" dirty="0" smtClean="0">
                <a:latin typeface="Arabic Typesetting" panose="03020402040406030203" pitchFamily="66" charset="-78"/>
                <a:cs typeface="Arabic Typesetting" panose="03020402040406030203" pitchFamily="66" charset="-78"/>
              </a:rPr>
              <a:t>.</a:t>
            </a:r>
            <a:r>
              <a:rPr lang="en-US" sz="1400" dirty="0" err="1" smtClean="0">
                <a:latin typeface="Arabic Typesetting" panose="03020402040406030203" pitchFamily="66" charset="-78"/>
                <a:cs typeface="Arabic Typesetting" panose="03020402040406030203" pitchFamily="66" charset="-78"/>
              </a:rPr>
              <a:t>json_normalize</a:t>
            </a:r>
            <a:r>
              <a:rPr lang="en-US" sz="1400" dirty="0" smtClean="0">
                <a:latin typeface="Arabic Typesetting" panose="03020402040406030203" pitchFamily="66" charset="-78"/>
                <a:cs typeface="Arabic Typesetting" panose="03020402040406030203" pitchFamily="66" charset="-78"/>
              </a:rPr>
              <a:t>()</a:t>
            </a:r>
            <a:endParaRPr lang="en-US" sz="1400" dirty="0">
              <a:latin typeface="Arabic Typesetting" panose="03020402040406030203" pitchFamily="66" charset="-78"/>
              <a:cs typeface="Arabic Typesetting" panose="03020402040406030203" pitchFamily="66" charset="-78"/>
            </a:endParaRPr>
          </a:p>
        </p:txBody>
      </p:sp>
      <p:sp>
        <p:nvSpPr>
          <p:cNvPr id="8" name="Rounded Rectangle 7"/>
          <p:cNvSpPr/>
          <p:nvPr/>
        </p:nvSpPr>
        <p:spPr>
          <a:xfrm>
            <a:off x="6468255" y="1910975"/>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Requesting needed information about the launches from </a:t>
            </a:r>
            <a:r>
              <a:rPr lang="en-US" sz="1200" dirty="0" err="1" smtClean="0"/>
              <a:t>SpaceX</a:t>
            </a:r>
            <a:r>
              <a:rPr lang="en-US" sz="1200" dirty="0" smtClean="0"/>
              <a:t> API by applying custom functions</a:t>
            </a:r>
            <a:endParaRPr lang="en-US" sz="1200" dirty="0"/>
          </a:p>
        </p:txBody>
      </p:sp>
      <p:sp>
        <p:nvSpPr>
          <p:cNvPr id="9" name="Rounded Rectangle 8"/>
          <p:cNvSpPr/>
          <p:nvPr/>
        </p:nvSpPr>
        <p:spPr>
          <a:xfrm>
            <a:off x="3771534" y="3921951"/>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Replacing missing values of Payload Mass column with calculated </a:t>
            </a:r>
            <a:r>
              <a:rPr lang="en-US" sz="1400" dirty="0" smtClean="0">
                <a:latin typeface="Arabic Typesetting" panose="03020402040406030203" pitchFamily="66" charset="-78"/>
                <a:cs typeface="Arabic Typesetting" panose="03020402040406030203" pitchFamily="66" charset="-78"/>
              </a:rPr>
              <a:t>.mean() </a:t>
            </a:r>
            <a:r>
              <a:rPr lang="en-US" sz="1400" dirty="0" smtClean="0"/>
              <a:t>for this column</a:t>
            </a:r>
            <a:endParaRPr lang="en-US" sz="1400" dirty="0"/>
          </a:p>
        </p:txBody>
      </p:sp>
      <p:sp>
        <p:nvSpPr>
          <p:cNvPr id="10" name="Rounded Rectangle 9"/>
          <p:cNvSpPr/>
          <p:nvPr/>
        </p:nvSpPr>
        <p:spPr>
          <a:xfrm>
            <a:off x="6468256" y="3921951"/>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Filtering the </a:t>
            </a:r>
            <a:r>
              <a:rPr lang="en-US" dirty="0" err="1" smtClean="0"/>
              <a:t>dataframe</a:t>
            </a:r>
            <a:r>
              <a:rPr lang="en-US" dirty="0" smtClean="0"/>
              <a:t> to only include Falcon 9 launches</a:t>
            </a:r>
            <a:endParaRPr lang="en-US" dirty="0"/>
          </a:p>
        </p:txBody>
      </p:sp>
      <p:sp>
        <p:nvSpPr>
          <p:cNvPr id="11" name="Rounded Rectangle 10"/>
          <p:cNvSpPr/>
          <p:nvPr/>
        </p:nvSpPr>
        <p:spPr>
          <a:xfrm>
            <a:off x="9164977" y="3921951"/>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Creating a </a:t>
            </a:r>
            <a:r>
              <a:rPr lang="en-US" dirty="0" err="1" smtClean="0"/>
              <a:t>dataframe</a:t>
            </a:r>
            <a:r>
              <a:rPr lang="en-US" dirty="0" smtClean="0"/>
              <a:t> from the dictionary</a:t>
            </a:r>
            <a:endParaRPr lang="en-US" dirty="0"/>
          </a:p>
        </p:txBody>
      </p:sp>
      <p:sp>
        <p:nvSpPr>
          <p:cNvPr id="12" name="Rounded Rectangle 11"/>
          <p:cNvSpPr/>
          <p:nvPr/>
        </p:nvSpPr>
        <p:spPr>
          <a:xfrm>
            <a:off x="9164977" y="1910975"/>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Constructed data we have obtained into a dictionary</a:t>
            </a:r>
            <a:endParaRPr lang="en-US" dirty="0"/>
          </a:p>
        </p:txBody>
      </p:sp>
      <p:sp>
        <p:nvSpPr>
          <p:cNvPr id="13" name="Rounded Rectangle 12"/>
          <p:cNvSpPr/>
          <p:nvPr/>
        </p:nvSpPr>
        <p:spPr>
          <a:xfrm>
            <a:off x="1278488" y="3921951"/>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Exporting the data to CSV</a:t>
            </a:r>
            <a:endParaRPr lang="en-US" dirty="0"/>
          </a:p>
        </p:txBody>
      </p:sp>
      <p:sp>
        <p:nvSpPr>
          <p:cNvPr id="14" name="Right Arrow 13"/>
          <p:cNvSpPr/>
          <p:nvPr/>
        </p:nvSpPr>
        <p:spPr>
          <a:xfrm>
            <a:off x="3117954" y="2383436"/>
            <a:ext cx="479685"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ight Arrow 16"/>
          <p:cNvSpPr/>
          <p:nvPr/>
        </p:nvSpPr>
        <p:spPr>
          <a:xfrm flipH="1">
            <a:off x="3117954" y="4341543"/>
            <a:ext cx="468657" cy="39447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ight Arrow 17"/>
          <p:cNvSpPr/>
          <p:nvPr/>
        </p:nvSpPr>
        <p:spPr>
          <a:xfrm flipH="1">
            <a:off x="8361747" y="4341543"/>
            <a:ext cx="489189"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ight Arrow 18"/>
          <p:cNvSpPr/>
          <p:nvPr/>
        </p:nvSpPr>
        <p:spPr>
          <a:xfrm flipH="1">
            <a:off x="5674529" y="4341543"/>
            <a:ext cx="479685"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ight Arrow 20"/>
          <p:cNvSpPr/>
          <p:nvPr/>
        </p:nvSpPr>
        <p:spPr>
          <a:xfrm>
            <a:off x="8371252" y="2378704"/>
            <a:ext cx="479685"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Right Arrow 21"/>
          <p:cNvSpPr/>
          <p:nvPr/>
        </p:nvSpPr>
        <p:spPr>
          <a:xfrm>
            <a:off x="5674530" y="2383436"/>
            <a:ext cx="479685"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Down Arrow 22"/>
          <p:cNvSpPr/>
          <p:nvPr/>
        </p:nvSpPr>
        <p:spPr>
          <a:xfrm>
            <a:off x="9719612" y="3371771"/>
            <a:ext cx="479685" cy="46523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38508" y="6162519"/>
            <a:ext cx="10532754" cy="823443"/>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Add </a:t>
            </a: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of the completed web scraping notebook, as an external reference and peer-review purpose</a:t>
            </a: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534854" y="423195"/>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771759" y="54958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838508" y="1628176"/>
            <a:ext cx="104488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5" name="Rounded Rectangle 4"/>
          <p:cNvSpPr/>
          <p:nvPr/>
        </p:nvSpPr>
        <p:spPr>
          <a:xfrm>
            <a:off x="1409075" y="2214459"/>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Requesting Falcon 9 launch data from Wikipedia</a:t>
            </a:r>
            <a:endParaRPr lang="en-US" dirty="0"/>
          </a:p>
        </p:txBody>
      </p:sp>
      <p:sp>
        <p:nvSpPr>
          <p:cNvPr id="8" name="Rounded Rectangle 7"/>
          <p:cNvSpPr/>
          <p:nvPr/>
        </p:nvSpPr>
        <p:spPr>
          <a:xfrm>
            <a:off x="6945795" y="4464518"/>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Constructing data we have obtained into a dictionary</a:t>
            </a:r>
            <a:endParaRPr lang="en-US" dirty="0"/>
          </a:p>
        </p:txBody>
      </p:sp>
      <p:sp>
        <p:nvSpPr>
          <p:cNvPr id="9" name="Rounded Rectangle 8"/>
          <p:cNvSpPr/>
          <p:nvPr/>
        </p:nvSpPr>
        <p:spPr>
          <a:xfrm>
            <a:off x="4177435" y="4464519"/>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Creating a </a:t>
            </a:r>
            <a:r>
              <a:rPr lang="en-US" dirty="0" err="1" smtClean="0"/>
              <a:t>dataframe</a:t>
            </a:r>
            <a:r>
              <a:rPr lang="en-US" dirty="0" smtClean="0"/>
              <a:t> from the dictionary</a:t>
            </a:r>
            <a:endParaRPr lang="en-US" dirty="0"/>
          </a:p>
        </p:txBody>
      </p:sp>
      <p:sp>
        <p:nvSpPr>
          <p:cNvPr id="10" name="Rounded Rectangle 9"/>
          <p:cNvSpPr/>
          <p:nvPr/>
        </p:nvSpPr>
        <p:spPr>
          <a:xfrm>
            <a:off x="1409075" y="4464519"/>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Exporting the data to CSV</a:t>
            </a:r>
            <a:endParaRPr lang="en-US" dirty="0"/>
          </a:p>
        </p:txBody>
      </p:sp>
      <p:sp>
        <p:nvSpPr>
          <p:cNvPr id="12" name="Rounded Rectangle 11"/>
          <p:cNvSpPr/>
          <p:nvPr/>
        </p:nvSpPr>
        <p:spPr>
          <a:xfrm>
            <a:off x="9446506" y="3243652"/>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Collecting the data by parsing HTML tables</a:t>
            </a:r>
            <a:endParaRPr lang="en-US" dirty="0"/>
          </a:p>
        </p:txBody>
      </p:sp>
      <p:sp>
        <p:nvSpPr>
          <p:cNvPr id="13" name="Rounded Rectangle 12"/>
          <p:cNvSpPr/>
          <p:nvPr/>
        </p:nvSpPr>
        <p:spPr>
          <a:xfrm>
            <a:off x="6945795" y="2214459"/>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Extracting all column names from HTML table header</a:t>
            </a:r>
            <a:endParaRPr lang="en-US" dirty="0"/>
          </a:p>
        </p:txBody>
      </p:sp>
      <p:sp>
        <p:nvSpPr>
          <p:cNvPr id="14" name="Rounded Rectangle 13"/>
          <p:cNvSpPr/>
          <p:nvPr/>
        </p:nvSpPr>
        <p:spPr>
          <a:xfrm>
            <a:off x="4177435" y="2214459"/>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Creating a </a:t>
            </a:r>
            <a:r>
              <a:rPr lang="en-US" sz="1600" dirty="0" err="1" smtClean="0"/>
              <a:t>BeautifulSoup</a:t>
            </a:r>
            <a:r>
              <a:rPr lang="en-US" sz="1600" dirty="0" smtClean="0"/>
              <a:t> object from the HTML response</a:t>
            </a:r>
            <a:endParaRPr lang="en-US" sz="1600" dirty="0"/>
          </a:p>
        </p:txBody>
      </p:sp>
      <p:sp>
        <p:nvSpPr>
          <p:cNvPr id="7" name="Right Arrow 6"/>
          <p:cNvSpPr/>
          <p:nvPr/>
        </p:nvSpPr>
        <p:spPr>
          <a:xfrm>
            <a:off x="3307251" y="2658886"/>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ight Arrow 14"/>
          <p:cNvSpPr/>
          <p:nvPr/>
        </p:nvSpPr>
        <p:spPr>
          <a:xfrm rot="10800000">
            <a:off x="3295776" y="4908945"/>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ight Arrow 15"/>
          <p:cNvSpPr/>
          <p:nvPr/>
        </p:nvSpPr>
        <p:spPr>
          <a:xfrm rot="10800000">
            <a:off x="6059045" y="4908945"/>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ight Arrow 16"/>
          <p:cNvSpPr/>
          <p:nvPr/>
        </p:nvSpPr>
        <p:spPr>
          <a:xfrm rot="8417590">
            <a:off x="8804325" y="4611293"/>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ight Arrow 17"/>
          <p:cNvSpPr/>
          <p:nvPr/>
        </p:nvSpPr>
        <p:spPr>
          <a:xfrm rot="2599263">
            <a:off x="8838151" y="2811286"/>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ight Arrow 18"/>
          <p:cNvSpPr/>
          <p:nvPr/>
        </p:nvSpPr>
        <p:spPr>
          <a:xfrm>
            <a:off x="6080196" y="2658885"/>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f80a141d-92ca-4d3d-9308-f7e7b1d44ce8"/>
    <ds:schemaRef ds:uri="http://schemas.microsoft.com/office/2006/metadata/properties"/>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1726</TotalTime>
  <Words>2357</Words>
  <Application>Microsoft Office PowerPoint</Application>
  <PresentationFormat>Widescreen</PresentationFormat>
  <Paragraphs>314</Paragraphs>
  <Slides>46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Abadi</vt:lpstr>
      <vt:lpstr>Andalus</vt:lpstr>
      <vt:lpstr>Arabic Typesetting</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Summary of methodologies     Summary of all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rahat</cp:lastModifiedBy>
  <cp:revision>226</cp:revision>
  <dcterms:created xsi:type="dcterms:W3CDTF">2021-04-29T18:58:34Z</dcterms:created>
  <dcterms:modified xsi:type="dcterms:W3CDTF">2024-07-14T13:26:51Z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